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51.xml" ContentType="application/vnd.openxmlformats-officedocument.presentationml.tags+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98" r:id="rId3"/>
    <p:sldId id="258" r:id="rId4"/>
    <p:sldId id="262" r:id="rId5"/>
    <p:sldId id="259" r:id="rId6"/>
    <p:sldId id="260" r:id="rId7"/>
    <p:sldId id="266" r:id="rId8"/>
    <p:sldId id="263" r:id="rId9"/>
    <p:sldId id="264" r:id="rId10"/>
    <p:sldId id="268" r:id="rId11"/>
    <p:sldId id="269" r:id="rId12"/>
    <p:sldId id="271" r:id="rId13"/>
    <p:sldId id="272" r:id="rId14"/>
    <p:sldId id="273" r:id="rId15"/>
    <p:sldId id="274" r:id="rId16"/>
    <p:sldId id="275" r:id="rId17"/>
    <p:sldId id="276" r:id="rId18"/>
    <p:sldId id="279" r:id="rId19"/>
    <p:sldId id="294" r:id="rId20"/>
    <p:sldId id="278" r:id="rId21"/>
    <p:sldId id="280" r:id="rId22"/>
    <p:sldId id="281" r:id="rId23"/>
    <p:sldId id="282" r:id="rId24"/>
    <p:sldId id="286" r:id="rId25"/>
    <p:sldId id="283" r:id="rId26"/>
    <p:sldId id="295" r:id="rId27"/>
    <p:sldId id="284" r:id="rId28"/>
    <p:sldId id="296" r:id="rId29"/>
    <p:sldId id="299" r:id="rId30"/>
    <p:sldId id="297" r:id="rId31"/>
    <p:sldId id="285" r:id="rId32"/>
    <p:sldId id="287" r:id="rId33"/>
    <p:sldId id="290" r:id="rId34"/>
    <p:sldId id="288" r:id="rId35"/>
    <p:sldId id="289" r:id="rId36"/>
    <p:sldId id="292" r:id="rId37"/>
    <p:sldId id="293" r:id="rId38"/>
    <p:sldId id="291" r:id="rId39"/>
    <p:sldId id="267" r:id="rId40"/>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FE2504-362E-7F07-F957-D51EB82962CC}" name="Laurence Jochems" initials="LJ" userId="2f50eaaf29a59a3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FC4"/>
    <a:srgbClr val="F8766D"/>
    <a:srgbClr val="ED7D31"/>
    <a:srgbClr val="5B9BD5"/>
    <a:srgbClr val="EA9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AF38F3-CB02-45E7-B2DA-E4F7FA3DF059}" v="278" dt="2024-11-22T19:47:02.86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3" autoAdjust="0"/>
    <p:restoredTop sz="85098" autoAdjust="0"/>
  </p:normalViewPr>
  <p:slideViewPr>
    <p:cSldViewPr snapToGrid="0">
      <p:cViewPr varScale="1">
        <p:scale>
          <a:sx n="93" d="100"/>
          <a:sy n="93" d="100"/>
        </p:scale>
        <p:origin x="1243" y="149"/>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rdaqcca-my.sharepoint.com/personal/maxime_lefebvre_irda_qc_ca/Documents/Bureau/4.Statistiques/Donn&#233;e%20paliis%20de%20seigle%202024.25%20juillet_Max.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Graphique%20dans%20Microsoft%20PowerPoin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rdaqcca-my.sharepoint.com/personal/maxime_lefebvre_irda_qc_ca/Documents/Bureau/4.Statistiques/DATA_Cage%20d'&#233;mergence%20CRC%20seigle_2024.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Data_ML!$R$43</c:f>
              <c:strCache>
                <c:ptCount val="1"/>
                <c:pt idx="0">
                  <c:v>Vendable </c:v>
                </c:pt>
              </c:strCache>
            </c:strRef>
          </c:tx>
          <c:spPr>
            <a:solidFill>
              <a:schemeClr val="accent1"/>
            </a:solidFill>
            <a:ln>
              <a:noFill/>
            </a:ln>
            <a:effectLst/>
          </c:spPr>
          <c:invertIfNegative val="0"/>
          <c:cat>
            <c:strRef>
              <c:f>Data_ML!$S$42:$T$42</c:f>
              <c:strCache>
                <c:ptCount val="2"/>
                <c:pt idx="0">
                  <c:v>Seigle</c:v>
                </c:pt>
                <c:pt idx="1">
                  <c:v>Sol nu</c:v>
                </c:pt>
              </c:strCache>
            </c:strRef>
          </c:cat>
          <c:val>
            <c:numRef>
              <c:f>Data_ML!$S$43:$T$43</c:f>
              <c:numCache>
                <c:formatCode>General</c:formatCode>
                <c:ptCount val="2"/>
                <c:pt idx="0">
                  <c:v>17750</c:v>
                </c:pt>
                <c:pt idx="1">
                  <c:v>18750</c:v>
                </c:pt>
              </c:numCache>
            </c:numRef>
          </c:val>
          <c:extLst>
            <c:ext xmlns:c16="http://schemas.microsoft.com/office/drawing/2014/chart" uri="{C3380CC4-5D6E-409C-BE32-E72D297353CC}">
              <c16:uniqueId val="{00000000-2609-49C5-96A7-78021B08D175}"/>
            </c:ext>
          </c:extLst>
        </c:ser>
        <c:ser>
          <c:idx val="1"/>
          <c:order val="1"/>
          <c:tx>
            <c:strRef>
              <c:f>Data_ML!$R$44</c:f>
              <c:strCache>
                <c:ptCount val="1"/>
                <c:pt idx="0">
                  <c:v>Non vendable</c:v>
                </c:pt>
              </c:strCache>
            </c:strRef>
          </c:tx>
          <c:spPr>
            <a:solidFill>
              <a:schemeClr val="accent2"/>
            </a:solidFill>
            <a:ln>
              <a:noFill/>
            </a:ln>
            <a:effectLst/>
          </c:spPr>
          <c:invertIfNegative val="0"/>
          <c:errBars>
            <c:errBarType val="plus"/>
            <c:errValType val="cust"/>
            <c:noEndCap val="0"/>
            <c:plus>
              <c:numRef>
                <c:f>Data_ML!$U$36:$U$37</c:f>
                <c:numCache>
                  <c:formatCode>General</c:formatCode>
                  <c:ptCount val="2"/>
                  <c:pt idx="0">
                    <c:v>897.04375590045572</c:v>
                  </c:pt>
                  <c:pt idx="1">
                    <c:v>3350.6062884200524</c:v>
                  </c:pt>
                </c:numCache>
              </c:numRef>
            </c:plus>
            <c:minus>
              <c:numRef>
                <c:f>Data_ML!$U$36:$U$37</c:f>
                <c:numCache>
                  <c:formatCode>General</c:formatCode>
                  <c:ptCount val="2"/>
                  <c:pt idx="0">
                    <c:v>897.04375590045572</c:v>
                  </c:pt>
                  <c:pt idx="1">
                    <c:v>3350.6062884200524</c:v>
                  </c:pt>
                </c:numCache>
              </c:numRef>
            </c:minus>
            <c:spPr>
              <a:noFill/>
              <a:ln w="9525" cap="flat" cmpd="sng" algn="ctr">
                <a:solidFill>
                  <a:schemeClr val="bg2">
                    <a:lumMod val="10000"/>
                  </a:schemeClr>
                </a:solidFill>
                <a:round/>
              </a:ln>
              <a:effectLst/>
            </c:spPr>
          </c:errBars>
          <c:cat>
            <c:strRef>
              <c:f>Data_ML!$S$42:$T$42</c:f>
              <c:strCache>
                <c:ptCount val="2"/>
                <c:pt idx="0">
                  <c:v>Seigle</c:v>
                </c:pt>
                <c:pt idx="1">
                  <c:v>Sol nu</c:v>
                </c:pt>
              </c:strCache>
            </c:strRef>
          </c:cat>
          <c:val>
            <c:numRef>
              <c:f>Data_ML!$S$44:$T$44</c:f>
              <c:numCache>
                <c:formatCode>General</c:formatCode>
                <c:ptCount val="2"/>
                <c:pt idx="0">
                  <c:v>3750</c:v>
                </c:pt>
                <c:pt idx="1">
                  <c:v>5500</c:v>
                </c:pt>
              </c:numCache>
            </c:numRef>
          </c:val>
          <c:extLst>
            <c:ext xmlns:c16="http://schemas.microsoft.com/office/drawing/2014/chart" uri="{C3380CC4-5D6E-409C-BE32-E72D297353CC}">
              <c16:uniqueId val="{00000001-2609-49C5-96A7-78021B08D175}"/>
            </c:ext>
          </c:extLst>
        </c:ser>
        <c:dLbls>
          <c:showLegendKey val="0"/>
          <c:showVal val="0"/>
          <c:showCatName val="0"/>
          <c:showSerName val="0"/>
          <c:showPercent val="0"/>
          <c:showBubbleSize val="0"/>
        </c:dLbls>
        <c:gapWidth val="150"/>
        <c:overlap val="100"/>
        <c:axId val="1465167568"/>
        <c:axId val="1465168048"/>
      </c:barChart>
      <c:catAx>
        <c:axId val="1465167568"/>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endParaRPr lang="fr-FR"/>
          </a:p>
        </c:txPr>
        <c:crossAx val="1465168048"/>
        <c:crosses val="autoZero"/>
        <c:auto val="1"/>
        <c:lblAlgn val="ctr"/>
        <c:lblOffset val="100"/>
        <c:noMultiLvlLbl val="0"/>
      </c:catAx>
      <c:valAx>
        <c:axId val="1465168048"/>
        <c:scaling>
          <c:orientation val="minMax"/>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r>
                  <a:rPr lang="fr-CA" dirty="0"/>
                  <a:t>Nb de fruits ha</a:t>
                </a:r>
                <a:r>
                  <a:rPr lang="fr-CA" baseline="30000" dirty="0"/>
                  <a:t>-1</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lumMod val="50000"/>
                  </a:schemeClr>
                </a:solidFill>
                <a:latin typeface="+mn-lt"/>
                <a:ea typeface="+mn-ea"/>
                <a:cs typeface="+mn-cs"/>
              </a:defRPr>
            </a:pPr>
            <a:endParaRPr lang="fr-FR"/>
          </a:p>
        </c:txPr>
        <c:crossAx val="1465167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2">
                  <a:lumMod val="50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lumMod val="50000"/>
            </a:schemeClr>
          </a:solidFill>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Data_ML!$X$35</c:f>
              <c:strCache>
                <c:ptCount val="1"/>
                <c:pt idx="0">
                  <c:v>T ha-1</c:v>
                </c:pt>
              </c:strCache>
            </c:strRef>
          </c:tx>
          <c:spPr>
            <a:solidFill>
              <a:srgbClr val="5B9BD5"/>
            </a:solidFill>
            <a:ln>
              <a:noFill/>
            </a:ln>
            <a:effectLst/>
          </c:spPr>
          <c:invertIfNegative val="0"/>
          <c:dPt>
            <c:idx val="0"/>
            <c:invertIfNegative val="0"/>
            <c:bubble3D val="0"/>
            <c:spPr>
              <a:solidFill>
                <a:srgbClr val="5B9BD5"/>
              </a:solidFill>
              <a:ln>
                <a:noFill/>
              </a:ln>
              <a:effectLst/>
            </c:spPr>
            <c:extLst>
              <c:ext xmlns:c16="http://schemas.microsoft.com/office/drawing/2014/chart" uri="{C3380CC4-5D6E-409C-BE32-E72D297353CC}">
                <c16:uniqueId val="{00000000-ED41-4486-A21C-CCD54EE4AB6D}"/>
              </c:ext>
            </c:extLst>
          </c:dPt>
          <c:dPt>
            <c:idx val="1"/>
            <c:invertIfNegative val="0"/>
            <c:bubble3D val="0"/>
            <c:spPr>
              <a:solidFill>
                <a:srgbClr val="ED7D31"/>
              </a:solidFill>
              <a:ln>
                <a:noFill/>
              </a:ln>
              <a:effectLst/>
            </c:spPr>
            <c:extLst>
              <c:ext xmlns:c16="http://schemas.microsoft.com/office/drawing/2014/chart" uri="{C3380CC4-5D6E-409C-BE32-E72D297353CC}">
                <c16:uniqueId val="{00000001-ED41-4486-A21C-CCD54EE4AB6D}"/>
              </c:ext>
            </c:extLst>
          </c:dPt>
          <c:errBars>
            <c:errBarType val="plus"/>
            <c:errValType val="cust"/>
            <c:noEndCap val="0"/>
            <c:plus>
              <c:numRef>
                <c:f>Data_ML!$Y$36:$Y$37</c:f>
                <c:numCache>
                  <c:formatCode>General</c:formatCode>
                  <c:ptCount val="2"/>
                  <c:pt idx="0">
                    <c:v>0.78546363696863442</c:v>
                  </c:pt>
                  <c:pt idx="1">
                    <c:v>5.8677282124345149</c:v>
                  </c:pt>
                </c:numCache>
              </c:numRef>
            </c:plus>
            <c:minus>
              <c:numRef>
                <c:f>Data_ML!$Y$36:$Y$37</c:f>
                <c:numCache>
                  <c:formatCode>General</c:formatCode>
                  <c:ptCount val="2"/>
                  <c:pt idx="0">
                    <c:v>0.78546363696863442</c:v>
                  </c:pt>
                  <c:pt idx="1">
                    <c:v>5.8677282124345149</c:v>
                  </c:pt>
                </c:numCache>
              </c:numRef>
            </c:minus>
            <c:spPr>
              <a:noFill/>
              <a:ln w="9525" cap="flat" cmpd="sng" algn="ctr">
                <a:solidFill>
                  <a:schemeClr val="bg2">
                    <a:lumMod val="10000"/>
                  </a:schemeClr>
                </a:solidFill>
                <a:round/>
              </a:ln>
              <a:effectLst/>
            </c:spPr>
          </c:errBars>
          <c:cat>
            <c:strRef>
              <c:f>Data_ML!$S$42:$T$42</c:f>
              <c:strCache>
                <c:ptCount val="2"/>
                <c:pt idx="0">
                  <c:v>Seigle</c:v>
                </c:pt>
                <c:pt idx="1">
                  <c:v>Sol Nu</c:v>
                </c:pt>
              </c:strCache>
            </c:strRef>
          </c:cat>
          <c:val>
            <c:numRef>
              <c:f>Data_ML!$X$36:$X$37</c:f>
              <c:numCache>
                <c:formatCode>General</c:formatCode>
                <c:ptCount val="2"/>
                <c:pt idx="0">
                  <c:v>31.074999999999999</c:v>
                </c:pt>
                <c:pt idx="1">
                  <c:v>33.95000000000001</c:v>
                </c:pt>
              </c:numCache>
            </c:numRef>
          </c:val>
          <c:extLst>
            <c:ext xmlns:c16="http://schemas.microsoft.com/office/drawing/2014/chart" uri="{C3380CC4-5D6E-409C-BE32-E72D297353CC}">
              <c16:uniqueId val="{00000000-6E61-4D37-8366-26BC82D1D830}"/>
            </c:ext>
          </c:extLst>
        </c:ser>
        <c:dLbls>
          <c:showLegendKey val="0"/>
          <c:showVal val="0"/>
          <c:showCatName val="0"/>
          <c:showSerName val="0"/>
          <c:showPercent val="0"/>
          <c:showBubbleSize val="0"/>
        </c:dLbls>
        <c:gapWidth val="219"/>
        <c:overlap val="-27"/>
        <c:axId val="1478379968"/>
        <c:axId val="1478380928"/>
      </c:barChart>
      <c:catAx>
        <c:axId val="1478379968"/>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endParaRPr lang="fr-FR"/>
          </a:p>
        </c:txPr>
        <c:crossAx val="1478380928"/>
        <c:crosses val="autoZero"/>
        <c:auto val="1"/>
        <c:lblAlgn val="ctr"/>
        <c:lblOffset val="100"/>
        <c:noMultiLvlLbl val="0"/>
      </c:catAx>
      <c:valAx>
        <c:axId val="1478380928"/>
        <c:scaling>
          <c:orientation val="minMax"/>
          <c:min val="0"/>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r>
                  <a:rPr lang="fr-CA" dirty="0"/>
                  <a:t>Tonnes ha</a:t>
                </a:r>
                <a:r>
                  <a:rPr lang="fr-CA" baseline="30000" dirty="0"/>
                  <a:t>-1</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lumMod val="50000"/>
                  </a:schemeClr>
                </a:solidFill>
                <a:latin typeface="+mn-lt"/>
                <a:ea typeface="+mn-ea"/>
                <a:cs typeface="+mn-cs"/>
              </a:defRPr>
            </a:pPr>
            <a:endParaRPr lang="fr-FR"/>
          </a:p>
        </c:txPr>
        <c:crossAx val="1478379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2">
              <a:lumMod val="50000"/>
            </a:schemeClr>
          </a:solidFill>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'[Donnée paliis de seigle 2024.25 juillet_Max.xlsx]Coccci_ML'!$AB$206</c:f>
              <c:strCache>
                <c:ptCount val="1"/>
                <c:pt idx="0">
                  <c:v>Seigle - Cmac</c:v>
                </c:pt>
              </c:strCache>
            </c:strRef>
          </c:tx>
          <c:spPr>
            <a:ln w="28575" cap="rnd">
              <a:solidFill>
                <a:schemeClr val="accent1"/>
              </a:solidFill>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[1]Coccci_ML!$AB$207:$AB$218</c:f>
              <c:numCache>
                <c:formatCode>General</c:formatCode>
                <c:ptCount val="12"/>
                <c:pt idx="0">
                  <c:v>0</c:v>
                </c:pt>
                <c:pt idx="1">
                  <c:v>0.2</c:v>
                </c:pt>
                <c:pt idx="2">
                  <c:v>2.2000000000000002</c:v>
                </c:pt>
                <c:pt idx="3">
                  <c:v>6.6</c:v>
                </c:pt>
                <c:pt idx="4">
                  <c:v>1</c:v>
                </c:pt>
                <c:pt idx="5">
                  <c:v>0.4</c:v>
                </c:pt>
                <c:pt idx="6">
                  <c:v>0.2</c:v>
                </c:pt>
                <c:pt idx="7">
                  <c:v>0</c:v>
                </c:pt>
                <c:pt idx="8">
                  <c:v>0.6</c:v>
                </c:pt>
                <c:pt idx="9">
                  <c:v>0.8</c:v>
                </c:pt>
                <c:pt idx="10">
                  <c:v>#N/A</c:v>
                </c:pt>
                <c:pt idx="11">
                  <c:v>2.8</c:v>
                </c:pt>
              </c:numCache>
            </c:numRef>
          </c:val>
          <c:smooth val="0"/>
          <c:extLst>
            <c:ext xmlns:c16="http://schemas.microsoft.com/office/drawing/2014/chart" uri="{C3380CC4-5D6E-409C-BE32-E72D297353CC}">
              <c16:uniqueId val="{00000000-26AF-484E-B7C6-B865E4FED3B3}"/>
            </c:ext>
          </c:extLst>
        </c:ser>
        <c:ser>
          <c:idx val="1"/>
          <c:order val="1"/>
          <c:tx>
            <c:strRef>
              <c:f>'[Donnée paliis de seigle 2024.25 juillet_Max.xlsx]Coccci_ML'!$AC$206</c:f>
              <c:strCache>
                <c:ptCount val="1"/>
                <c:pt idx="0">
                  <c:v>Sol nu - Cmac</c:v>
                </c:pt>
              </c:strCache>
            </c:strRef>
          </c:tx>
          <c:spPr>
            <a:ln w="28575" cap="rnd">
              <a:solidFill>
                <a:srgbClr val="002060"/>
              </a:solidFill>
              <a:prstDash val="dash"/>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[1]Coccci_ML!$AC$207:$AC$218</c:f>
              <c:numCache>
                <c:formatCode>General</c:formatCode>
                <c:ptCount val="12"/>
                <c:pt idx="0">
                  <c:v>0</c:v>
                </c:pt>
                <c:pt idx="1">
                  <c:v>0.4</c:v>
                </c:pt>
                <c:pt idx="2">
                  <c:v>0</c:v>
                </c:pt>
                <c:pt idx="3">
                  <c:v>0</c:v>
                </c:pt>
                <c:pt idx="4">
                  <c:v>0</c:v>
                </c:pt>
                <c:pt idx="5">
                  <c:v>0.8</c:v>
                </c:pt>
                <c:pt idx="6">
                  <c:v>0</c:v>
                </c:pt>
                <c:pt idx="7">
                  <c:v>0.6</c:v>
                </c:pt>
                <c:pt idx="8">
                  <c:v>1.2</c:v>
                </c:pt>
                <c:pt idx="9">
                  <c:v>3.4</c:v>
                </c:pt>
                <c:pt idx="10">
                  <c:v>#N/A</c:v>
                </c:pt>
                <c:pt idx="11">
                  <c:v>1.8</c:v>
                </c:pt>
              </c:numCache>
            </c:numRef>
          </c:val>
          <c:smooth val="0"/>
          <c:extLst>
            <c:ext xmlns:c16="http://schemas.microsoft.com/office/drawing/2014/chart" uri="{C3380CC4-5D6E-409C-BE32-E72D297353CC}">
              <c16:uniqueId val="{00000001-26AF-484E-B7C6-B865E4FED3B3}"/>
            </c:ext>
          </c:extLst>
        </c:ser>
        <c:ser>
          <c:idx val="2"/>
          <c:order val="2"/>
          <c:tx>
            <c:strRef>
              <c:f>'[Donnée paliis de seigle 2024.25 juillet_Max.xlsx]Coccci_ML'!$AD$206</c:f>
              <c:strCache>
                <c:ptCount val="1"/>
                <c:pt idx="0">
                  <c:v>Seigle - P14</c:v>
                </c:pt>
              </c:strCache>
            </c:strRef>
          </c:tx>
          <c:spPr>
            <a:ln w="28575" cap="rnd">
              <a:solidFill>
                <a:schemeClr val="accent3"/>
              </a:solidFill>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[1]Coccci_ML!$AD$207:$AD$218</c:f>
              <c:numCache>
                <c:formatCode>General</c:formatCode>
                <c:ptCount val="12"/>
                <c:pt idx="0">
                  <c:v>0</c:v>
                </c:pt>
                <c:pt idx="1">
                  <c:v>0</c:v>
                </c:pt>
                <c:pt idx="2">
                  <c:v>0</c:v>
                </c:pt>
                <c:pt idx="3">
                  <c:v>0.2</c:v>
                </c:pt>
                <c:pt idx="4">
                  <c:v>0</c:v>
                </c:pt>
                <c:pt idx="5">
                  <c:v>0</c:v>
                </c:pt>
                <c:pt idx="6">
                  <c:v>0</c:v>
                </c:pt>
                <c:pt idx="7">
                  <c:v>0</c:v>
                </c:pt>
                <c:pt idx="8">
                  <c:v>0</c:v>
                </c:pt>
                <c:pt idx="9">
                  <c:v>0</c:v>
                </c:pt>
                <c:pt idx="10">
                  <c:v>#N/A</c:v>
                </c:pt>
                <c:pt idx="11">
                  <c:v>0</c:v>
                </c:pt>
              </c:numCache>
            </c:numRef>
          </c:val>
          <c:smooth val="0"/>
          <c:extLst>
            <c:ext xmlns:c16="http://schemas.microsoft.com/office/drawing/2014/chart" uri="{C3380CC4-5D6E-409C-BE32-E72D297353CC}">
              <c16:uniqueId val="{00000002-26AF-484E-B7C6-B865E4FED3B3}"/>
            </c:ext>
          </c:extLst>
        </c:ser>
        <c:ser>
          <c:idx val="3"/>
          <c:order val="3"/>
          <c:tx>
            <c:strRef>
              <c:f>'[Donnée paliis de seigle 2024.25 juillet_Max.xlsx]Coccci_ML'!$AE$206</c:f>
              <c:strCache>
                <c:ptCount val="1"/>
                <c:pt idx="0">
                  <c:v>Sol nu - P14</c:v>
                </c:pt>
              </c:strCache>
            </c:strRef>
          </c:tx>
          <c:spPr>
            <a:ln w="28575" cap="rnd">
              <a:solidFill>
                <a:schemeClr val="accent3"/>
              </a:solidFill>
              <a:prstDash val="dash"/>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[1]Coccci_ML!$AE$207:$AE$218</c:f>
              <c:numCache>
                <c:formatCode>General</c:formatCode>
                <c:ptCount val="12"/>
                <c:pt idx="0">
                  <c:v>0</c:v>
                </c:pt>
                <c:pt idx="1">
                  <c:v>0</c:v>
                </c:pt>
                <c:pt idx="2">
                  <c:v>0</c:v>
                </c:pt>
                <c:pt idx="3">
                  <c:v>0</c:v>
                </c:pt>
                <c:pt idx="4">
                  <c:v>0</c:v>
                </c:pt>
                <c:pt idx="5">
                  <c:v>0</c:v>
                </c:pt>
                <c:pt idx="6">
                  <c:v>0</c:v>
                </c:pt>
                <c:pt idx="7">
                  <c:v>0</c:v>
                </c:pt>
                <c:pt idx="8">
                  <c:v>0.2</c:v>
                </c:pt>
                <c:pt idx="9">
                  <c:v>0</c:v>
                </c:pt>
                <c:pt idx="10">
                  <c:v>#N/A</c:v>
                </c:pt>
                <c:pt idx="11">
                  <c:v>0</c:v>
                </c:pt>
              </c:numCache>
            </c:numRef>
          </c:val>
          <c:smooth val="0"/>
          <c:extLst>
            <c:ext xmlns:c16="http://schemas.microsoft.com/office/drawing/2014/chart" uri="{C3380CC4-5D6E-409C-BE32-E72D297353CC}">
              <c16:uniqueId val="{00000003-26AF-484E-B7C6-B865E4FED3B3}"/>
            </c:ext>
          </c:extLst>
        </c:ser>
        <c:ser>
          <c:idx val="4"/>
          <c:order val="4"/>
          <c:tx>
            <c:strRef>
              <c:f>'[Donnée paliis de seigle 2024.25 juillet_Max.xlsx]Coccci_ML'!$AF$206</c:f>
              <c:strCache>
                <c:ptCount val="1"/>
                <c:pt idx="0">
                  <c:v>Seigle - Ha</c:v>
                </c:pt>
              </c:strCache>
            </c:strRef>
          </c:tx>
          <c:spPr>
            <a:ln w="28575" cap="rnd">
              <a:solidFill>
                <a:schemeClr val="accent5"/>
              </a:solidFill>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[1]Coccci_ML!$AF$207:$AF$218</c:f>
              <c:numCache>
                <c:formatCode>General</c:formatCode>
                <c:ptCount val="12"/>
                <c:pt idx="0">
                  <c:v>0</c:v>
                </c:pt>
                <c:pt idx="1">
                  <c:v>0</c:v>
                </c:pt>
                <c:pt idx="2">
                  <c:v>0</c:v>
                </c:pt>
                <c:pt idx="3">
                  <c:v>0</c:v>
                </c:pt>
                <c:pt idx="4">
                  <c:v>0</c:v>
                </c:pt>
                <c:pt idx="5">
                  <c:v>0</c:v>
                </c:pt>
                <c:pt idx="6">
                  <c:v>0</c:v>
                </c:pt>
                <c:pt idx="7">
                  <c:v>0.2</c:v>
                </c:pt>
                <c:pt idx="8">
                  <c:v>0</c:v>
                </c:pt>
                <c:pt idx="9">
                  <c:v>0</c:v>
                </c:pt>
                <c:pt idx="10">
                  <c:v>#N/A</c:v>
                </c:pt>
                <c:pt idx="11">
                  <c:v>0.4</c:v>
                </c:pt>
              </c:numCache>
            </c:numRef>
          </c:val>
          <c:smooth val="0"/>
          <c:extLst>
            <c:ext xmlns:c16="http://schemas.microsoft.com/office/drawing/2014/chart" uri="{C3380CC4-5D6E-409C-BE32-E72D297353CC}">
              <c16:uniqueId val="{00000004-26AF-484E-B7C6-B865E4FED3B3}"/>
            </c:ext>
          </c:extLst>
        </c:ser>
        <c:ser>
          <c:idx val="5"/>
          <c:order val="5"/>
          <c:tx>
            <c:strRef>
              <c:f>'[Donnée paliis de seigle 2024.25 juillet_Max.xlsx]Coccci_ML'!$AG$206</c:f>
              <c:strCache>
                <c:ptCount val="1"/>
                <c:pt idx="0">
                  <c:v>Sol nu - Ha</c:v>
                </c:pt>
              </c:strCache>
            </c:strRef>
          </c:tx>
          <c:spPr>
            <a:ln w="28575" cap="rnd">
              <a:solidFill>
                <a:schemeClr val="accent5"/>
              </a:solidFill>
              <a:prstDash val="dash"/>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[1]Coccci_ML!$AG$207:$AG$218</c:f>
              <c:numCache>
                <c:formatCode>General</c:formatCode>
                <c:ptCount val="12"/>
                <c:pt idx="0">
                  <c:v>0</c:v>
                </c:pt>
                <c:pt idx="1">
                  <c:v>0</c:v>
                </c:pt>
                <c:pt idx="2">
                  <c:v>0</c:v>
                </c:pt>
                <c:pt idx="3">
                  <c:v>0</c:v>
                </c:pt>
                <c:pt idx="4">
                  <c:v>0.2</c:v>
                </c:pt>
                <c:pt idx="5">
                  <c:v>0</c:v>
                </c:pt>
                <c:pt idx="6">
                  <c:v>0</c:v>
                </c:pt>
                <c:pt idx="7">
                  <c:v>0.2</c:v>
                </c:pt>
                <c:pt idx="8">
                  <c:v>1.4</c:v>
                </c:pt>
                <c:pt idx="9">
                  <c:v>1.8</c:v>
                </c:pt>
                <c:pt idx="10">
                  <c:v>#N/A</c:v>
                </c:pt>
                <c:pt idx="11">
                  <c:v>0.2</c:v>
                </c:pt>
              </c:numCache>
            </c:numRef>
          </c:val>
          <c:smooth val="0"/>
          <c:extLst>
            <c:ext xmlns:c16="http://schemas.microsoft.com/office/drawing/2014/chart" uri="{C3380CC4-5D6E-409C-BE32-E72D297353CC}">
              <c16:uniqueId val="{00000005-26AF-484E-B7C6-B865E4FED3B3}"/>
            </c:ext>
          </c:extLst>
        </c:ser>
        <c:ser>
          <c:idx val="6"/>
          <c:order val="6"/>
          <c:tx>
            <c:strRef>
              <c:f>'[Donnée paliis de seigle 2024.25 juillet_Max.xlsx]Coccci_ML'!$AH$206</c:f>
              <c:strCache>
                <c:ptCount val="1"/>
                <c:pt idx="0">
                  <c:v>Seigle - C7</c:v>
                </c:pt>
              </c:strCache>
            </c:strRef>
          </c:tx>
          <c:spPr>
            <a:ln w="28575" cap="rnd">
              <a:solidFill>
                <a:schemeClr val="accent1">
                  <a:lumMod val="60000"/>
                </a:schemeClr>
              </a:solidFill>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[1]Coccci_ML!$AH$207:$AH$218</c:f>
              <c:numCache>
                <c:formatCode>General</c:formatCode>
                <c:ptCount val="12"/>
                <c:pt idx="0">
                  <c:v>0</c:v>
                </c:pt>
                <c:pt idx="1">
                  <c:v>0</c:v>
                </c:pt>
                <c:pt idx="2">
                  <c:v>0</c:v>
                </c:pt>
                <c:pt idx="3">
                  <c:v>0</c:v>
                </c:pt>
                <c:pt idx="4">
                  <c:v>0</c:v>
                </c:pt>
                <c:pt idx="5">
                  <c:v>0</c:v>
                </c:pt>
                <c:pt idx="6">
                  <c:v>0</c:v>
                </c:pt>
                <c:pt idx="7">
                  <c:v>0</c:v>
                </c:pt>
                <c:pt idx="8">
                  <c:v>0</c:v>
                </c:pt>
                <c:pt idx="9">
                  <c:v>0</c:v>
                </c:pt>
                <c:pt idx="10">
                  <c:v>#N/A</c:v>
                </c:pt>
                <c:pt idx="11">
                  <c:v>0</c:v>
                </c:pt>
              </c:numCache>
            </c:numRef>
          </c:val>
          <c:smooth val="0"/>
          <c:extLst>
            <c:ext xmlns:c16="http://schemas.microsoft.com/office/drawing/2014/chart" uri="{C3380CC4-5D6E-409C-BE32-E72D297353CC}">
              <c16:uniqueId val="{00000006-26AF-484E-B7C6-B865E4FED3B3}"/>
            </c:ext>
          </c:extLst>
        </c:ser>
        <c:ser>
          <c:idx val="7"/>
          <c:order val="7"/>
          <c:tx>
            <c:strRef>
              <c:f>'[Donnée paliis de seigle 2024.25 juillet_Max.xlsx]Coccci_ML'!$AI$206</c:f>
              <c:strCache>
                <c:ptCount val="1"/>
                <c:pt idx="0">
                  <c:v>Sol nu - C7</c:v>
                </c:pt>
              </c:strCache>
            </c:strRef>
          </c:tx>
          <c:spPr>
            <a:ln w="28575" cap="rnd">
              <a:solidFill>
                <a:schemeClr val="bg2">
                  <a:lumMod val="10000"/>
                </a:schemeClr>
              </a:solidFill>
              <a:prstDash val="dash"/>
              <a:round/>
            </a:ln>
            <a:effectLst/>
          </c:spPr>
          <c:marker>
            <c:symbol val="none"/>
          </c:marker>
          <c:cat>
            <c:numRef>
              <c:f>[1]Coccci_ML!$AA$207:$AA$218</c:f>
              <c:numCache>
                <c:formatCode>d\-mmm</c:formatCode>
                <c:ptCount val="12"/>
                <c:pt idx="0">
                  <c:v>45456</c:v>
                </c:pt>
                <c:pt idx="1">
                  <c:v>45463</c:v>
                </c:pt>
                <c:pt idx="2">
                  <c:v>45470</c:v>
                </c:pt>
                <c:pt idx="3">
                  <c:v>45477</c:v>
                </c:pt>
                <c:pt idx="4">
                  <c:v>45484</c:v>
                </c:pt>
                <c:pt idx="5">
                  <c:v>45491</c:v>
                </c:pt>
                <c:pt idx="6">
                  <c:v>45498</c:v>
                </c:pt>
                <c:pt idx="7">
                  <c:v>45505</c:v>
                </c:pt>
                <c:pt idx="8">
                  <c:v>45512</c:v>
                </c:pt>
                <c:pt idx="9">
                  <c:v>45519</c:v>
                </c:pt>
                <c:pt idx="10">
                  <c:v>45524</c:v>
                </c:pt>
                <c:pt idx="11">
                  <c:v>45533</c:v>
                </c:pt>
              </c:numCache>
            </c:numRef>
          </c:cat>
          <c:val>
            <c:numRef>
              <c:f>[1]Coccci_ML!$AI$207:$AI$218</c:f>
              <c:numCache>
                <c:formatCode>General</c:formatCode>
                <c:ptCount val="12"/>
                <c:pt idx="0">
                  <c:v>0</c:v>
                </c:pt>
                <c:pt idx="1">
                  <c:v>0</c:v>
                </c:pt>
                <c:pt idx="2">
                  <c:v>0</c:v>
                </c:pt>
                <c:pt idx="3">
                  <c:v>0</c:v>
                </c:pt>
                <c:pt idx="4">
                  <c:v>0</c:v>
                </c:pt>
                <c:pt idx="5">
                  <c:v>0</c:v>
                </c:pt>
                <c:pt idx="6">
                  <c:v>0</c:v>
                </c:pt>
                <c:pt idx="7">
                  <c:v>0.6</c:v>
                </c:pt>
                <c:pt idx="8">
                  <c:v>0</c:v>
                </c:pt>
                <c:pt idx="9">
                  <c:v>0</c:v>
                </c:pt>
                <c:pt idx="10">
                  <c:v>#N/A</c:v>
                </c:pt>
                <c:pt idx="11">
                  <c:v>0</c:v>
                </c:pt>
              </c:numCache>
            </c:numRef>
          </c:val>
          <c:smooth val="0"/>
          <c:extLst>
            <c:ext xmlns:c16="http://schemas.microsoft.com/office/drawing/2014/chart" uri="{C3380CC4-5D6E-409C-BE32-E72D297353CC}">
              <c16:uniqueId val="{00000007-26AF-484E-B7C6-B865E4FED3B3}"/>
            </c:ext>
          </c:extLst>
        </c:ser>
        <c:dLbls>
          <c:showLegendKey val="0"/>
          <c:showVal val="0"/>
          <c:showCatName val="0"/>
          <c:showSerName val="0"/>
          <c:showPercent val="0"/>
          <c:showBubbleSize val="0"/>
        </c:dLbls>
        <c:smooth val="0"/>
        <c:axId val="1589415695"/>
        <c:axId val="1589435375"/>
      </c:lineChart>
      <c:dateAx>
        <c:axId val="1589415695"/>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lumMod val="50000"/>
                  </a:schemeClr>
                </a:solidFill>
                <a:latin typeface="+mn-lt"/>
                <a:ea typeface="+mn-ea"/>
                <a:cs typeface="+mn-cs"/>
              </a:defRPr>
            </a:pPr>
            <a:endParaRPr lang="fr-FR"/>
          </a:p>
        </c:txPr>
        <c:crossAx val="1589435375"/>
        <c:crosses val="autoZero"/>
        <c:auto val="1"/>
        <c:lblOffset val="100"/>
        <c:baseTimeUnit val="days"/>
      </c:dateAx>
      <c:valAx>
        <c:axId val="1589435375"/>
        <c:scaling>
          <c:orientation val="minMax"/>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2">
                        <a:lumMod val="50000"/>
                      </a:schemeClr>
                    </a:solidFill>
                    <a:latin typeface="+mn-lt"/>
                    <a:ea typeface="+mn-ea"/>
                    <a:cs typeface="+mn-cs"/>
                  </a:defRPr>
                </a:pPr>
                <a:r>
                  <a:rPr lang="fr-CA" sz="1400" dirty="0"/>
                  <a:t>Nombre moyen d’individus par parcelle</a:t>
                </a:r>
              </a:p>
            </c:rich>
          </c:tx>
          <c:layout>
            <c:manualLayout>
              <c:xMode val="edge"/>
              <c:yMode val="edge"/>
              <c:x val="0"/>
              <c:y val="3.7215253198594242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2">
                      <a:lumMod val="50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lumMod val="50000"/>
                  </a:schemeClr>
                </a:solidFill>
                <a:latin typeface="+mn-lt"/>
                <a:ea typeface="+mn-ea"/>
                <a:cs typeface="+mn-cs"/>
              </a:defRPr>
            </a:pPr>
            <a:endParaRPr lang="fr-FR"/>
          </a:p>
        </c:txPr>
        <c:crossAx val="1589415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lumMod val="50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100">
          <a:solidFill>
            <a:schemeClr val="tx2">
              <a:lumMod val="50000"/>
            </a:schemeClr>
          </a:solidFill>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'[Graphique dans Microsoft PowerPoint]data_Id_piegesfosses_ML'!$U$9</c:f>
              <c:strCache>
                <c:ptCount val="1"/>
                <c:pt idx="0">
                  <c:v>Araneae</c:v>
                </c:pt>
              </c:strCache>
            </c:strRef>
          </c:tx>
          <c:spPr>
            <a:solidFill>
              <a:srgbClr val="C0000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PowerPoint]data_Id_piegesfosses_ML'!$U$76:$U$77</c:f>
              <c:numCache>
                <c:formatCode>General</c:formatCode>
                <c:ptCount val="2"/>
                <c:pt idx="0">
                  <c:v>76</c:v>
                </c:pt>
                <c:pt idx="1">
                  <c:v>12.6</c:v>
                </c:pt>
              </c:numCache>
            </c:numRef>
          </c:val>
          <c:extLst>
            <c:ext xmlns:c16="http://schemas.microsoft.com/office/drawing/2014/chart" uri="{C3380CC4-5D6E-409C-BE32-E72D297353CC}">
              <c16:uniqueId val="{00000000-941D-4ABE-BD7B-C044F88B1841}"/>
            </c:ext>
          </c:extLst>
        </c:ser>
        <c:ser>
          <c:idx val="1"/>
          <c:order val="1"/>
          <c:tx>
            <c:strRef>
              <c:f>'[Graphique dans Microsoft PowerPoint]data_Id_piegesfosses_ML'!$V$9</c:f>
              <c:strCache>
                <c:ptCount val="1"/>
                <c:pt idx="0">
                  <c:v>Coleoptera_Carabidae</c:v>
                </c:pt>
              </c:strCache>
            </c:strRef>
          </c:tx>
          <c:spPr>
            <a:solidFill>
              <a:srgbClr val="7030A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PowerPoint]data_Id_piegesfosses_ML'!$V$76:$V$77</c:f>
              <c:numCache>
                <c:formatCode>General</c:formatCode>
                <c:ptCount val="2"/>
                <c:pt idx="0">
                  <c:v>3.6</c:v>
                </c:pt>
                <c:pt idx="1">
                  <c:v>0.6</c:v>
                </c:pt>
              </c:numCache>
            </c:numRef>
          </c:val>
          <c:extLst>
            <c:ext xmlns:c16="http://schemas.microsoft.com/office/drawing/2014/chart" uri="{C3380CC4-5D6E-409C-BE32-E72D297353CC}">
              <c16:uniqueId val="{00000001-941D-4ABE-BD7B-C044F88B1841}"/>
            </c:ext>
          </c:extLst>
        </c:ser>
        <c:ser>
          <c:idx val="2"/>
          <c:order val="2"/>
          <c:tx>
            <c:strRef>
              <c:f>'[Graphique dans Microsoft PowerPoint]data_Id_piegesfosses_ML'!$W$9</c:f>
              <c:strCache>
                <c:ptCount val="1"/>
                <c:pt idx="0">
                  <c:v>Coleoptera_Carabidae_Agonum</c:v>
                </c:pt>
              </c:strCache>
            </c:strRef>
          </c:tx>
          <c:spPr>
            <a:solidFill>
              <a:srgbClr val="FF000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PowerPoint]data_Id_piegesfosses_ML'!$W$76:$W$77</c:f>
              <c:numCache>
                <c:formatCode>General</c:formatCode>
                <c:ptCount val="2"/>
                <c:pt idx="0">
                  <c:v>1</c:v>
                </c:pt>
                <c:pt idx="1">
                  <c:v>0.2</c:v>
                </c:pt>
              </c:numCache>
            </c:numRef>
          </c:val>
          <c:extLst>
            <c:ext xmlns:c16="http://schemas.microsoft.com/office/drawing/2014/chart" uri="{C3380CC4-5D6E-409C-BE32-E72D297353CC}">
              <c16:uniqueId val="{00000002-941D-4ABE-BD7B-C044F88B1841}"/>
            </c:ext>
          </c:extLst>
        </c:ser>
        <c:ser>
          <c:idx val="3"/>
          <c:order val="3"/>
          <c:tx>
            <c:strRef>
              <c:f>'[Graphique dans Microsoft PowerPoint]data_Id_piegesfosses_ML'!$X$9</c:f>
              <c:strCache>
                <c:ptCount val="1"/>
                <c:pt idx="0">
                  <c:v>Coleoptera_Carabidae_Amara</c:v>
                </c:pt>
              </c:strCache>
            </c:strRef>
          </c:tx>
          <c:spPr>
            <a:solidFill>
              <a:srgbClr val="00206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PowerPoint]data_Id_piegesfosses_ML'!$X$76:$X$77</c:f>
              <c:numCache>
                <c:formatCode>General</c:formatCode>
                <c:ptCount val="2"/>
                <c:pt idx="0">
                  <c:v>0.4</c:v>
                </c:pt>
                <c:pt idx="1">
                  <c:v>0.2</c:v>
                </c:pt>
              </c:numCache>
            </c:numRef>
          </c:val>
          <c:extLst>
            <c:ext xmlns:c16="http://schemas.microsoft.com/office/drawing/2014/chart" uri="{C3380CC4-5D6E-409C-BE32-E72D297353CC}">
              <c16:uniqueId val="{00000003-941D-4ABE-BD7B-C044F88B1841}"/>
            </c:ext>
          </c:extLst>
        </c:ser>
        <c:ser>
          <c:idx val="4"/>
          <c:order val="4"/>
          <c:tx>
            <c:strRef>
              <c:f>'[Graphique dans Microsoft PowerPoint]data_Id_piegesfosses_ML'!$Y$9</c:f>
              <c:strCache>
                <c:ptCount val="1"/>
                <c:pt idx="0">
                  <c:v>Coleoptera_Carabidae_Anisodactylus</c:v>
                </c:pt>
              </c:strCache>
            </c:strRef>
          </c:tx>
          <c:spPr>
            <a:solidFill>
              <a:srgbClr val="FFFF0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PowerPoint]data_Id_piegesfosses_ML'!$Y$76:$Y$77</c:f>
              <c:numCache>
                <c:formatCode>General</c:formatCode>
                <c:ptCount val="2"/>
                <c:pt idx="0">
                  <c:v>0</c:v>
                </c:pt>
                <c:pt idx="1">
                  <c:v>0.2</c:v>
                </c:pt>
              </c:numCache>
            </c:numRef>
          </c:val>
          <c:extLst>
            <c:ext xmlns:c16="http://schemas.microsoft.com/office/drawing/2014/chart" uri="{C3380CC4-5D6E-409C-BE32-E72D297353CC}">
              <c16:uniqueId val="{00000004-941D-4ABE-BD7B-C044F88B1841}"/>
            </c:ext>
          </c:extLst>
        </c:ser>
        <c:ser>
          <c:idx val="5"/>
          <c:order val="5"/>
          <c:tx>
            <c:strRef>
              <c:f>'[Graphique dans Microsoft PowerPoint]data_Id_piegesfosses_ML'!$Z$9</c:f>
              <c:strCache>
                <c:ptCount val="1"/>
                <c:pt idx="0">
                  <c:v>Coleoptera_Carabidae_Blemus</c:v>
                </c:pt>
              </c:strCache>
            </c:strRef>
          </c:tx>
          <c:spPr>
            <a:solidFill>
              <a:srgbClr val="0070C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PowerPoint]data_Id_piegesfosses_ML'!$Z$76:$Z$77</c:f>
              <c:numCache>
                <c:formatCode>General</c:formatCode>
                <c:ptCount val="2"/>
                <c:pt idx="0">
                  <c:v>0</c:v>
                </c:pt>
                <c:pt idx="1">
                  <c:v>0.2</c:v>
                </c:pt>
              </c:numCache>
            </c:numRef>
          </c:val>
          <c:extLst>
            <c:ext xmlns:c16="http://schemas.microsoft.com/office/drawing/2014/chart" uri="{C3380CC4-5D6E-409C-BE32-E72D297353CC}">
              <c16:uniqueId val="{00000005-941D-4ABE-BD7B-C044F88B1841}"/>
            </c:ext>
          </c:extLst>
        </c:ser>
        <c:ser>
          <c:idx val="6"/>
          <c:order val="6"/>
          <c:tx>
            <c:strRef>
              <c:f>'[Graphique dans Microsoft PowerPoint]data_Id_piegesfosses_ML'!$AA$9</c:f>
              <c:strCache>
                <c:ptCount val="1"/>
                <c:pt idx="0">
                  <c:v>Coleoptera_Carabidae_Bradycellus</c:v>
                </c:pt>
              </c:strCache>
            </c:strRef>
          </c:tx>
          <c:spPr>
            <a:solidFill>
              <a:srgbClr val="FFC00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PowerPoint]data_Id_piegesfosses_ML'!$AA$76:$AA$77</c:f>
              <c:numCache>
                <c:formatCode>General</c:formatCode>
                <c:ptCount val="2"/>
                <c:pt idx="0">
                  <c:v>0</c:v>
                </c:pt>
                <c:pt idx="1">
                  <c:v>0.2</c:v>
                </c:pt>
              </c:numCache>
            </c:numRef>
          </c:val>
          <c:extLst>
            <c:ext xmlns:c16="http://schemas.microsoft.com/office/drawing/2014/chart" uri="{C3380CC4-5D6E-409C-BE32-E72D297353CC}">
              <c16:uniqueId val="{00000006-941D-4ABE-BD7B-C044F88B1841}"/>
            </c:ext>
          </c:extLst>
        </c:ser>
        <c:ser>
          <c:idx val="7"/>
          <c:order val="7"/>
          <c:tx>
            <c:strRef>
              <c:f>'[Graphique dans Microsoft PowerPoint]data_Id_piegesfosses_ML'!$AB$9</c:f>
              <c:strCache>
                <c:ptCount val="1"/>
                <c:pt idx="0">
                  <c:v>Coleoptera_Carabidae_Carabus</c:v>
                </c:pt>
              </c:strCache>
            </c:strRef>
          </c:tx>
          <c:spPr>
            <a:solidFill>
              <a:srgbClr val="00B05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PowerPoint]data_Id_piegesfosses_ML'!$AB$76:$AB$77</c:f>
              <c:numCache>
                <c:formatCode>General</c:formatCode>
                <c:ptCount val="2"/>
                <c:pt idx="0">
                  <c:v>4.5999999999999996</c:v>
                </c:pt>
                <c:pt idx="1">
                  <c:v>2.2000000000000002</c:v>
                </c:pt>
              </c:numCache>
            </c:numRef>
          </c:val>
          <c:extLst>
            <c:ext xmlns:c16="http://schemas.microsoft.com/office/drawing/2014/chart" uri="{C3380CC4-5D6E-409C-BE32-E72D297353CC}">
              <c16:uniqueId val="{00000007-941D-4ABE-BD7B-C044F88B1841}"/>
            </c:ext>
          </c:extLst>
        </c:ser>
        <c:ser>
          <c:idx val="8"/>
          <c:order val="8"/>
          <c:tx>
            <c:strRef>
              <c:f>'[Graphique dans Microsoft PowerPoint]data_Id_piegesfosses_ML'!$AC$9</c:f>
              <c:strCache>
                <c:ptCount val="1"/>
                <c:pt idx="0">
                  <c:v>Coleoptera_Carabidae_Chlaenius</c:v>
                </c:pt>
              </c:strCache>
            </c:strRef>
          </c:tx>
          <c:spPr>
            <a:solidFill>
              <a:srgbClr val="92D050"/>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PowerPoint]data_Id_piegesfosses_ML'!$AC$76:$AC$77</c:f>
              <c:numCache>
                <c:formatCode>General</c:formatCode>
                <c:ptCount val="2"/>
                <c:pt idx="0">
                  <c:v>0.8</c:v>
                </c:pt>
                <c:pt idx="1">
                  <c:v>0</c:v>
                </c:pt>
              </c:numCache>
            </c:numRef>
          </c:val>
          <c:extLst>
            <c:ext xmlns:c16="http://schemas.microsoft.com/office/drawing/2014/chart" uri="{C3380CC4-5D6E-409C-BE32-E72D297353CC}">
              <c16:uniqueId val="{00000008-941D-4ABE-BD7B-C044F88B1841}"/>
            </c:ext>
          </c:extLst>
        </c:ser>
        <c:ser>
          <c:idx val="9"/>
          <c:order val="9"/>
          <c:tx>
            <c:strRef>
              <c:f>'[Graphique dans Microsoft PowerPoint]data_Id_piegesfosses_ML'!$AD$9</c:f>
              <c:strCache>
                <c:ptCount val="1"/>
                <c:pt idx="0">
                  <c:v>Coleoptera_Carabidae_Clivina</c:v>
                </c:pt>
              </c:strCache>
            </c:strRef>
          </c:tx>
          <c:spPr>
            <a:solidFill>
              <a:schemeClr val="bg1">
                <a:lumMod val="65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PowerPoint]data_Id_piegesfosses_ML'!$AD$76:$AD$77</c:f>
              <c:numCache>
                <c:formatCode>General</c:formatCode>
                <c:ptCount val="2"/>
                <c:pt idx="0">
                  <c:v>0.2</c:v>
                </c:pt>
                <c:pt idx="1">
                  <c:v>1.2</c:v>
                </c:pt>
              </c:numCache>
            </c:numRef>
          </c:val>
          <c:extLst>
            <c:ext xmlns:c16="http://schemas.microsoft.com/office/drawing/2014/chart" uri="{C3380CC4-5D6E-409C-BE32-E72D297353CC}">
              <c16:uniqueId val="{00000009-941D-4ABE-BD7B-C044F88B1841}"/>
            </c:ext>
          </c:extLst>
        </c:ser>
        <c:ser>
          <c:idx val="10"/>
          <c:order val="10"/>
          <c:tx>
            <c:strRef>
              <c:f>'[Graphique dans Microsoft PowerPoint]data_Id_piegesfosses_ML'!$AE$9</c:f>
              <c:strCache>
                <c:ptCount val="1"/>
                <c:pt idx="0">
                  <c:v>Coleoptera_Carabidae_Harpalus</c:v>
                </c:pt>
              </c:strCache>
            </c:strRef>
          </c:tx>
          <c:spPr>
            <a:solidFill>
              <a:schemeClr val="accent4"/>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PowerPoint]data_Id_piegesfosses_ML'!$AE$76:$AE$77</c:f>
              <c:numCache>
                <c:formatCode>General</c:formatCode>
                <c:ptCount val="2"/>
                <c:pt idx="0">
                  <c:v>86</c:v>
                </c:pt>
                <c:pt idx="1">
                  <c:v>40.799999999999997</c:v>
                </c:pt>
              </c:numCache>
            </c:numRef>
          </c:val>
          <c:extLst>
            <c:ext xmlns:c16="http://schemas.microsoft.com/office/drawing/2014/chart" uri="{C3380CC4-5D6E-409C-BE32-E72D297353CC}">
              <c16:uniqueId val="{0000000A-941D-4ABE-BD7B-C044F88B1841}"/>
            </c:ext>
          </c:extLst>
        </c:ser>
        <c:ser>
          <c:idx val="11"/>
          <c:order val="11"/>
          <c:tx>
            <c:strRef>
              <c:f>'[Graphique dans Microsoft PowerPoint]data_Id_piegesfosses_ML'!$AF$9</c:f>
              <c:strCache>
                <c:ptCount val="1"/>
                <c:pt idx="0">
                  <c:v>Coleoptera_Carabidae_Loricera</c:v>
                </c:pt>
              </c:strCache>
            </c:strRef>
          </c:tx>
          <c:spPr>
            <a:solidFill>
              <a:schemeClr val="accent1">
                <a:lumMod val="10000"/>
                <a:lumOff val="9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PowerPoint]data_Id_piegesfosses_ML'!$AF$76:$AF$77</c:f>
              <c:numCache>
                <c:formatCode>General</c:formatCode>
                <c:ptCount val="2"/>
                <c:pt idx="0">
                  <c:v>1</c:v>
                </c:pt>
                <c:pt idx="1">
                  <c:v>0</c:v>
                </c:pt>
              </c:numCache>
            </c:numRef>
          </c:val>
          <c:extLst>
            <c:ext xmlns:c16="http://schemas.microsoft.com/office/drawing/2014/chart" uri="{C3380CC4-5D6E-409C-BE32-E72D297353CC}">
              <c16:uniqueId val="{0000000B-941D-4ABE-BD7B-C044F88B1841}"/>
            </c:ext>
          </c:extLst>
        </c:ser>
        <c:ser>
          <c:idx val="12"/>
          <c:order val="12"/>
          <c:tx>
            <c:strRef>
              <c:f>'[Graphique dans Microsoft PowerPoint]data_Id_piegesfosses_ML'!$AG$9</c:f>
              <c:strCache>
                <c:ptCount val="1"/>
                <c:pt idx="0">
                  <c:v>Coleoptera_Carabidae_Patrobus</c:v>
                </c:pt>
              </c:strCache>
            </c:strRef>
          </c:tx>
          <c:spPr>
            <a:solidFill>
              <a:schemeClr val="bg2">
                <a:lumMod val="25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PowerPoint]data_Id_piegesfosses_ML'!$AG$76:$AG$77</c:f>
              <c:numCache>
                <c:formatCode>General</c:formatCode>
                <c:ptCount val="2"/>
                <c:pt idx="0">
                  <c:v>0</c:v>
                </c:pt>
                <c:pt idx="1">
                  <c:v>0.2</c:v>
                </c:pt>
              </c:numCache>
            </c:numRef>
          </c:val>
          <c:extLst>
            <c:ext xmlns:c16="http://schemas.microsoft.com/office/drawing/2014/chart" uri="{C3380CC4-5D6E-409C-BE32-E72D297353CC}">
              <c16:uniqueId val="{0000000C-941D-4ABE-BD7B-C044F88B1841}"/>
            </c:ext>
          </c:extLst>
        </c:ser>
        <c:ser>
          <c:idx val="13"/>
          <c:order val="13"/>
          <c:tx>
            <c:strRef>
              <c:f>'[Graphique dans Microsoft PowerPoint]data_Id_piegesfosses_ML'!$AH$9</c:f>
              <c:strCache>
                <c:ptCount val="1"/>
                <c:pt idx="0">
                  <c:v>Coleoptera_Carabidae_Poecilus</c:v>
                </c:pt>
              </c:strCache>
            </c:strRef>
          </c:tx>
          <c:spPr>
            <a:solidFill>
              <a:schemeClr val="accent2">
                <a:lumMod val="5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PowerPoint]data_Id_piegesfosses_ML'!$AH$76:$AH$77</c:f>
              <c:numCache>
                <c:formatCode>General</c:formatCode>
                <c:ptCount val="2"/>
                <c:pt idx="0">
                  <c:v>1.8</c:v>
                </c:pt>
                <c:pt idx="1">
                  <c:v>3.4</c:v>
                </c:pt>
              </c:numCache>
            </c:numRef>
          </c:val>
          <c:extLst>
            <c:ext xmlns:c16="http://schemas.microsoft.com/office/drawing/2014/chart" uri="{C3380CC4-5D6E-409C-BE32-E72D297353CC}">
              <c16:uniqueId val="{0000000D-941D-4ABE-BD7B-C044F88B1841}"/>
            </c:ext>
          </c:extLst>
        </c:ser>
        <c:ser>
          <c:idx val="14"/>
          <c:order val="14"/>
          <c:tx>
            <c:strRef>
              <c:f>'[Graphique dans Microsoft PowerPoint]data_Id_piegesfosses_ML'!$AI$9</c:f>
              <c:strCache>
                <c:ptCount val="1"/>
                <c:pt idx="0">
                  <c:v>Coleoptera_Carabidae_Pterostichus</c:v>
                </c:pt>
              </c:strCache>
            </c:strRef>
          </c:tx>
          <c:spPr>
            <a:solidFill>
              <a:schemeClr val="accent5"/>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PowerPoint]data_Id_piegesfosses_ML'!$AI$76:$AI$77</c:f>
              <c:numCache>
                <c:formatCode>General</c:formatCode>
                <c:ptCount val="2"/>
                <c:pt idx="0">
                  <c:v>100.2</c:v>
                </c:pt>
                <c:pt idx="1">
                  <c:v>144.80000000000001</c:v>
                </c:pt>
              </c:numCache>
            </c:numRef>
          </c:val>
          <c:extLst>
            <c:ext xmlns:c16="http://schemas.microsoft.com/office/drawing/2014/chart" uri="{C3380CC4-5D6E-409C-BE32-E72D297353CC}">
              <c16:uniqueId val="{0000000E-941D-4ABE-BD7B-C044F88B1841}"/>
            </c:ext>
          </c:extLst>
        </c:ser>
        <c:ser>
          <c:idx val="15"/>
          <c:order val="15"/>
          <c:tx>
            <c:strRef>
              <c:f>'[Graphique dans Microsoft PowerPoint]data_Id_piegesfosses_ML'!$AJ$9</c:f>
              <c:strCache>
                <c:ptCount val="1"/>
                <c:pt idx="0">
                  <c:v>Coleoptera_Coccinellidae_Coleomegilla</c:v>
                </c:pt>
              </c:strCache>
            </c:strRef>
          </c:tx>
          <c:spPr>
            <a:solidFill>
              <a:schemeClr val="accent4">
                <a:lumMod val="40000"/>
                <a:lumOff val="6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PowerPoint]data_Id_piegesfosses_ML'!$AJ$76:$AJ$77</c:f>
              <c:numCache>
                <c:formatCode>General</c:formatCode>
                <c:ptCount val="2"/>
                <c:pt idx="0">
                  <c:v>2.2000000000000002</c:v>
                </c:pt>
                <c:pt idx="1">
                  <c:v>2</c:v>
                </c:pt>
              </c:numCache>
            </c:numRef>
          </c:val>
          <c:extLst>
            <c:ext xmlns:c16="http://schemas.microsoft.com/office/drawing/2014/chart" uri="{C3380CC4-5D6E-409C-BE32-E72D297353CC}">
              <c16:uniqueId val="{0000000F-941D-4ABE-BD7B-C044F88B1841}"/>
            </c:ext>
          </c:extLst>
        </c:ser>
        <c:ser>
          <c:idx val="16"/>
          <c:order val="16"/>
          <c:tx>
            <c:strRef>
              <c:f>'[Graphique dans Microsoft PowerPoint]data_Id_piegesfosses_ML'!$AK$9</c:f>
              <c:strCache>
                <c:ptCount val="1"/>
                <c:pt idx="0">
                  <c:v>Coleoptera_Coccinellidae_Propylae</c:v>
                </c:pt>
              </c:strCache>
            </c:strRef>
          </c:tx>
          <c:spPr>
            <a:solidFill>
              <a:schemeClr val="accent1">
                <a:lumMod val="50000"/>
                <a:lumOff val="5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PowerPoint]data_Id_piegesfosses_ML'!$AK$76:$AK$77</c:f>
              <c:numCache>
                <c:formatCode>General</c:formatCode>
                <c:ptCount val="2"/>
                <c:pt idx="0">
                  <c:v>0</c:v>
                </c:pt>
                <c:pt idx="1">
                  <c:v>0.2</c:v>
                </c:pt>
              </c:numCache>
            </c:numRef>
          </c:val>
          <c:extLst>
            <c:ext xmlns:c16="http://schemas.microsoft.com/office/drawing/2014/chart" uri="{C3380CC4-5D6E-409C-BE32-E72D297353CC}">
              <c16:uniqueId val="{00000010-941D-4ABE-BD7B-C044F88B1841}"/>
            </c:ext>
          </c:extLst>
        </c:ser>
        <c:ser>
          <c:idx val="17"/>
          <c:order val="17"/>
          <c:tx>
            <c:strRef>
              <c:f>'[Graphique dans Microsoft PowerPoint]data_Id_piegesfosses_ML'!$AL$9</c:f>
              <c:strCache>
                <c:ptCount val="1"/>
                <c:pt idx="0">
                  <c:v>Coleoptera_Staphylinidae</c:v>
                </c:pt>
              </c:strCache>
            </c:strRef>
          </c:tx>
          <c:spPr>
            <a:solidFill>
              <a:schemeClr val="accent6">
                <a:lumMod val="60000"/>
                <a:lumOff val="4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PowerPoint]data_Id_piegesfosses_ML'!$AL$76:$AL$77</c:f>
              <c:numCache>
                <c:formatCode>General</c:formatCode>
                <c:ptCount val="2"/>
                <c:pt idx="0">
                  <c:v>7.4</c:v>
                </c:pt>
                <c:pt idx="1">
                  <c:v>4.8</c:v>
                </c:pt>
              </c:numCache>
            </c:numRef>
          </c:val>
          <c:extLst>
            <c:ext xmlns:c16="http://schemas.microsoft.com/office/drawing/2014/chart" uri="{C3380CC4-5D6E-409C-BE32-E72D297353CC}">
              <c16:uniqueId val="{00000011-941D-4ABE-BD7B-C044F88B1841}"/>
            </c:ext>
          </c:extLst>
        </c:ser>
        <c:ser>
          <c:idx val="18"/>
          <c:order val="18"/>
          <c:tx>
            <c:strRef>
              <c:f>'[Graphique dans Microsoft PowerPoint]data_Id_piegesfosses_ML'!$AM$9</c:f>
              <c:strCache>
                <c:ptCount val="1"/>
                <c:pt idx="0">
                  <c:v>Hymenoptera_Formicidae</c:v>
                </c:pt>
              </c:strCache>
            </c:strRef>
          </c:tx>
          <c:spPr>
            <a:solidFill>
              <a:schemeClr val="accent1">
                <a:lumMod val="8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PowerPoint]data_Id_piegesfosses_ML'!$AM$76:$AM$77</c:f>
              <c:numCache>
                <c:formatCode>General</c:formatCode>
                <c:ptCount val="2"/>
                <c:pt idx="0">
                  <c:v>15.2</c:v>
                </c:pt>
                <c:pt idx="1">
                  <c:v>45.4</c:v>
                </c:pt>
              </c:numCache>
            </c:numRef>
          </c:val>
          <c:extLst>
            <c:ext xmlns:c16="http://schemas.microsoft.com/office/drawing/2014/chart" uri="{C3380CC4-5D6E-409C-BE32-E72D297353CC}">
              <c16:uniqueId val="{00000012-941D-4ABE-BD7B-C044F88B1841}"/>
            </c:ext>
          </c:extLst>
        </c:ser>
        <c:ser>
          <c:idx val="19"/>
          <c:order val="19"/>
          <c:tx>
            <c:strRef>
              <c:f>'[Graphique dans Microsoft PowerPoint]data_Id_piegesfosses_ML'!$AN$9</c:f>
              <c:strCache>
                <c:ptCount val="1"/>
                <c:pt idx="0">
                  <c:v>Lithobiomorpha</c:v>
                </c:pt>
              </c:strCache>
            </c:strRef>
          </c:tx>
          <c:spPr>
            <a:solidFill>
              <a:schemeClr val="bg1">
                <a:lumMod val="5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PowerPoint]data_Id_piegesfosses_ML'!$AN$76:$AN$77</c:f>
              <c:numCache>
                <c:formatCode>General</c:formatCode>
                <c:ptCount val="2"/>
                <c:pt idx="0">
                  <c:v>0.2</c:v>
                </c:pt>
                <c:pt idx="1">
                  <c:v>0</c:v>
                </c:pt>
              </c:numCache>
            </c:numRef>
          </c:val>
          <c:extLst>
            <c:ext xmlns:c16="http://schemas.microsoft.com/office/drawing/2014/chart" uri="{C3380CC4-5D6E-409C-BE32-E72D297353CC}">
              <c16:uniqueId val="{00000013-941D-4ABE-BD7B-C044F88B1841}"/>
            </c:ext>
          </c:extLst>
        </c:ser>
        <c:ser>
          <c:idx val="20"/>
          <c:order val="20"/>
          <c:tx>
            <c:strRef>
              <c:f>'[Graphique dans Microsoft PowerPoint]data_Id_piegesfosses_ML'!$AO$9</c:f>
              <c:strCache>
                <c:ptCount val="1"/>
                <c:pt idx="0">
                  <c:v>Lithobiomorpha_Henicopidae</c:v>
                </c:pt>
              </c:strCache>
            </c:strRef>
          </c:tx>
          <c:spPr>
            <a:solidFill>
              <a:schemeClr val="accent3">
                <a:lumMod val="8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PowerPoint]data_Id_piegesfosses_ML'!$AO$76:$AO$77</c:f>
              <c:numCache>
                <c:formatCode>General</c:formatCode>
                <c:ptCount val="2"/>
                <c:pt idx="0">
                  <c:v>0.6</c:v>
                </c:pt>
                <c:pt idx="1">
                  <c:v>0.8</c:v>
                </c:pt>
              </c:numCache>
            </c:numRef>
          </c:val>
          <c:extLst>
            <c:ext xmlns:c16="http://schemas.microsoft.com/office/drawing/2014/chart" uri="{C3380CC4-5D6E-409C-BE32-E72D297353CC}">
              <c16:uniqueId val="{00000014-941D-4ABE-BD7B-C044F88B1841}"/>
            </c:ext>
          </c:extLst>
        </c:ser>
        <c:ser>
          <c:idx val="21"/>
          <c:order val="21"/>
          <c:tx>
            <c:strRef>
              <c:f>'[Graphique dans Microsoft PowerPoint]data_Id_piegesfosses_ML'!$AP$9</c:f>
              <c:strCache>
                <c:ptCount val="1"/>
                <c:pt idx="0">
                  <c:v>Lithobiomorpha_Lithobiidae</c:v>
                </c:pt>
              </c:strCache>
            </c:strRef>
          </c:tx>
          <c:spPr>
            <a:solidFill>
              <a:schemeClr val="accent4">
                <a:lumMod val="8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PowerPoint]data_Id_piegesfosses_ML'!$AP$76:$AP$77</c:f>
              <c:numCache>
                <c:formatCode>General</c:formatCode>
                <c:ptCount val="2"/>
                <c:pt idx="0">
                  <c:v>1</c:v>
                </c:pt>
                <c:pt idx="1">
                  <c:v>0.2</c:v>
                </c:pt>
              </c:numCache>
            </c:numRef>
          </c:val>
          <c:extLst>
            <c:ext xmlns:c16="http://schemas.microsoft.com/office/drawing/2014/chart" uri="{C3380CC4-5D6E-409C-BE32-E72D297353CC}">
              <c16:uniqueId val="{00000015-941D-4ABE-BD7B-C044F88B1841}"/>
            </c:ext>
          </c:extLst>
        </c:ser>
        <c:ser>
          <c:idx val="22"/>
          <c:order val="22"/>
          <c:tx>
            <c:strRef>
              <c:f>'[Graphique dans Microsoft PowerPoint]data_Id_piegesfosses_ML'!$AQ$9</c:f>
              <c:strCache>
                <c:ptCount val="1"/>
                <c:pt idx="0">
                  <c:v>Opiliones</c:v>
                </c:pt>
              </c:strCache>
            </c:strRef>
          </c:tx>
          <c:spPr>
            <a:solidFill>
              <a:schemeClr val="accent3"/>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PowerPoint]data_Id_piegesfosses_ML'!$AQ$76:$AQ$77</c:f>
              <c:numCache>
                <c:formatCode>General</c:formatCode>
                <c:ptCount val="2"/>
                <c:pt idx="0">
                  <c:v>19.8</c:v>
                </c:pt>
                <c:pt idx="1">
                  <c:v>18</c:v>
                </c:pt>
              </c:numCache>
            </c:numRef>
          </c:val>
          <c:extLst>
            <c:ext xmlns:c16="http://schemas.microsoft.com/office/drawing/2014/chart" uri="{C3380CC4-5D6E-409C-BE32-E72D297353CC}">
              <c16:uniqueId val="{00000016-941D-4ABE-BD7B-C044F88B1841}"/>
            </c:ext>
          </c:extLst>
        </c:ser>
        <c:ser>
          <c:idx val="23"/>
          <c:order val="23"/>
          <c:tx>
            <c:strRef>
              <c:f>'[Graphique dans Microsoft PowerPoint]data_Id_piegesfosses_ML'!$AR$9</c:f>
              <c:strCache>
                <c:ptCount val="1"/>
                <c:pt idx="0">
                  <c:v>Orthoptera_Gryllidae</c:v>
                </c:pt>
              </c:strCache>
            </c:strRef>
          </c:tx>
          <c:spPr>
            <a:solidFill>
              <a:schemeClr val="accent6">
                <a:lumMod val="80000"/>
              </a:schemeClr>
            </a:solidFill>
            <a:ln>
              <a:noFill/>
            </a:ln>
            <a:effectLst/>
          </c:spPr>
          <c:invertIfNegative val="0"/>
          <c:cat>
            <c:strRef>
              <c:f>'[Graphique dans Microsoft PowerPoint]data_Id_piegesfosses_ML'!$T$76:$T$77</c:f>
              <c:strCache>
                <c:ptCount val="2"/>
                <c:pt idx="0">
                  <c:v>Seigle</c:v>
                </c:pt>
                <c:pt idx="1">
                  <c:v>Sol nu</c:v>
                </c:pt>
              </c:strCache>
            </c:strRef>
          </c:cat>
          <c:val>
            <c:numRef>
              <c:f>'[Graphique dans Microsoft PowerPoint]data_Id_piegesfosses_ML'!$AR$76:$AR$77</c:f>
              <c:numCache>
                <c:formatCode>General</c:formatCode>
                <c:ptCount val="2"/>
                <c:pt idx="0">
                  <c:v>16.2</c:v>
                </c:pt>
                <c:pt idx="1">
                  <c:v>19.600000000000001</c:v>
                </c:pt>
              </c:numCache>
            </c:numRef>
          </c:val>
          <c:extLst>
            <c:ext xmlns:c16="http://schemas.microsoft.com/office/drawing/2014/chart" uri="{C3380CC4-5D6E-409C-BE32-E72D297353CC}">
              <c16:uniqueId val="{00000017-941D-4ABE-BD7B-C044F88B1841}"/>
            </c:ext>
          </c:extLst>
        </c:ser>
        <c:dLbls>
          <c:showLegendKey val="0"/>
          <c:showVal val="0"/>
          <c:showCatName val="0"/>
          <c:showSerName val="0"/>
          <c:showPercent val="0"/>
          <c:showBubbleSize val="0"/>
        </c:dLbls>
        <c:gapWidth val="150"/>
        <c:overlap val="100"/>
        <c:axId val="254848511"/>
        <c:axId val="254848031"/>
      </c:barChart>
      <c:catAx>
        <c:axId val="254848511"/>
        <c:scaling>
          <c:orientation val="minMax"/>
        </c:scaling>
        <c:delete val="0"/>
        <c:axPos val="l"/>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50" b="0" i="0" u="none" strike="noStrike" kern="1200" baseline="0">
                <a:solidFill>
                  <a:schemeClr val="bg2">
                    <a:lumMod val="10000"/>
                  </a:schemeClr>
                </a:solidFill>
                <a:latin typeface="+mn-lt"/>
                <a:ea typeface="+mn-ea"/>
                <a:cs typeface="+mn-cs"/>
              </a:defRPr>
            </a:pPr>
            <a:endParaRPr lang="fr-FR"/>
          </a:p>
        </c:txPr>
        <c:crossAx val="254848031"/>
        <c:crosses val="autoZero"/>
        <c:auto val="1"/>
        <c:lblAlgn val="ctr"/>
        <c:lblOffset val="100"/>
        <c:noMultiLvlLbl val="0"/>
      </c:catAx>
      <c:valAx>
        <c:axId val="254848031"/>
        <c:scaling>
          <c:orientation val="minMax"/>
          <c:max val="350"/>
        </c:scaling>
        <c:delete val="0"/>
        <c:axPos val="b"/>
        <c:majorGridlines>
          <c:spPr>
            <a:ln w="9525" cap="flat" cmpd="sng" algn="ctr">
              <a:solidFill>
                <a:schemeClr val="bg1">
                  <a:lumMod val="6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bg2">
                        <a:lumMod val="10000"/>
                      </a:schemeClr>
                    </a:solidFill>
                    <a:latin typeface="+mn-lt"/>
                    <a:ea typeface="+mn-ea"/>
                    <a:cs typeface="+mn-cs"/>
                  </a:defRPr>
                </a:pPr>
                <a:r>
                  <a:rPr lang="fr-CA" dirty="0"/>
                  <a:t>Abondance moyenne d’individus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2">
                      <a:lumMod val="10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fr-FR"/>
          </a:p>
        </c:txPr>
        <c:crossAx val="254848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lumMod val="10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10000"/>
            </a:schemeClr>
          </a:solidFill>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'[DATA_Cage d''émergence CRC seigle_2024.xlsx]visualisation total CRC'!$R$128</c:f>
              <c:strCache>
                <c:ptCount val="1"/>
                <c:pt idx="0">
                  <c:v>Ratio2</c:v>
                </c:pt>
              </c:strCache>
            </c:strRef>
          </c:tx>
          <c:spPr>
            <a:solidFill>
              <a:schemeClr val="accent1"/>
            </a:solidFill>
            <a:ln>
              <a:noFill/>
            </a:ln>
            <a:effectLst/>
          </c:spPr>
          <c:invertIfNegative val="0"/>
          <c:errBars>
            <c:errBarType val="plus"/>
            <c:errValType val="cust"/>
            <c:noEndCap val="0"/>
            <c:plus>
              <c:numRef>
                <c:f>'[DATA_Cage d''émergence CRC seigle_2024.xlsx]visualisation total CRC'!$S$123:$S$124</c:f>
                <c:numCache>
                  <c:formatCode>General</c:formatCode>
                  <c:ptCount val="2"/>
                  <c:pt idx="0">
                    <c:v>2.5385639328194546E-2</c:v>
                  </c:pt>
                  <c:pt idx="1">
                    <c:v>2.8836271752261632E-2</c:v>
                  </c:pt>
                </c:numCache>
              </c:numRef>
            </c:plus>
            <c:minus>
              <c:numRef>
                <c:f>'[DATA_Cage d''émergence CRC seigle_2024.xlsx]visualisation total CRC'!$S$123:$S$124</c:f>
                <c:numCache>
                  <c:formatCode>General</c:formatCode>
                  <c:ptCount val="2"/>
                  <c:pt idx="0">
                    <c:v>2.5385639328194546E-2</c:v>
                  </c:pt>
                  <c:pt idx="1">
                    <c:v>2.8836271752261632E-2</c:v>
                  </c:pt>
                </c:numCache>
              </c:numRef>
            </c:minus>
            <c:spPr>
              <a:noFill/>
              <a:ln w="9525" cap="flat" cmpd="sng" algn="ctr">
                <a:solidFill>
                  <a:schemeClr val="tx1"/>
                </a:solidFill>
                <a:round/>
              </a:ln>
              <a:effectLst/>
            </c:spPr>
          </c:errBars>
          <c:cat>
            <c:strRef>
              <c:f>'[DATA_Cage d''émergence CRC seigle_2024.xlsx]visualisation total CRC'!$Q$129:$Q$130</c:f>
              <c:strCache>
                <c:ptCount val="2"/>
                <c:pt idx="0">
                  <c:v>Seigle</c:v>
                </c:pt>
                <c:pt idx="1">
                  <c:v>Sol nu</c:v>
                </c:pt>
              </c:strCache>
            </c:strRef>
          </c:cat>
          <c:val>
            <c:numRef>
              <c:f>'[DATA_Cage d''émergence CRC seigle_2024.xlsx]visualisation total CRC'!$R$129:$R$130</c:f>
              <c:numCache>
                <c:formatCode>General</c:formatCode>
                <c:ptCount val="2"/>
                <c:pt idx="0">
                  <c:v>9.9765535522912535E-2</c:v>
                </c:pt>
                <c:pt idx="1">
                  <c:v>0.3046543267286429</c:v>
                </c:pt>
              </c:numCache>
            </c:numRef>
          </c:val>
          <c:extLst>
            <c:ext xmlns:c16="http://schemas.microsoft.com/office/drawing/2014/chart" uri="{C3380CC4-5D6E-409C-BE32-E72D297353CC}">
              <c16:uniqueId val="{00000000-B409-426D-B2A6-CE4F3E15F172}"/>
            </c:ext>
          </c:extLst>
        </c:ser>
        <c:dLbls>
          <c:showLegendKey val="0"/>
          <c:showVal val="0"/>
          <c:showCatName val="0"/>
          <c:showSerName val="0"/>
          <c:showPercent val="0"/>
          <c:showBubbleSize val="0"/>
        </c:dLbls>
        <c:gapWidth val="219"/>
        <c:overlap val="-27"/>
        <c:axId val="1997708863"/>
        <c:axId val="621641631"/>
      </c:barChart>
      <c:catAx>
        <c:axId val="1997708863"/>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crossAx val="621641631"/>
        <c:crosses val="autoZero"/>
        <c:auto val="1"/>
        <c:lblAlgn val="ctr"/>
        <c:lblOffset val="100"/>
        <c:noMultiLvlLbl val="0"/>
      </c:catAx>
      <c:valAx>
        <c:axId val="621641631"/>
        <c:scaling>
          <c:orientation val="minMax"/>
          <c:min val="0"/>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fr-CA" dirty="0"/>
                  <a:t>Ratio</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997708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44ED56-6F9A-4FDE-8F8D-5A600BF85952}" type="datetimeFigureOut">
              <a:rPr lang="fr-CA" smtClean="0"/>
              <a:t>2024-11-25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B2F52-8C84-40D3-9810-BE1C39603C57}" type="slidenum">
              <a:rPr lang="fr-CA" smtClean="0"/>
              <a:t>‹N°›</a:t>
            </a:fld>
            <a:endParaRPr lang="fr-CA"/>
          </a:p>
        </p:txBody>
      </p:sp>
    </p:spTree>
    <p:extLst>
      <p:ext uri="{BB962C8B-B14F-4D97-AF65-F5344CB8AC3E}">
        <p14:creationId xmlns:p14="http://schemas.microsoft.com/office/powerpoint/2010/main" val="30829960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3CAE3-22C4-FCB5-0C50-B809BCB646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A36CA4-C434-E2B1-3CED-4A24587D94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34D1E1-6A25-A051-F151-D82C65DE14E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80294C3-E356-A011-EF41-B2623F9A97D5}"/>
              </a:ext>
            </a:extLst>
          </p:cNvPr>
          <p:cNvSpPr>
            <a:spLocks noGrp="1"/>
          </p:cNvSpPr>
          <p:nvPr>
            <p:ph type="sldNum" sz="quarter" idx="5"/>
          </p:nvPr>
        </p:nvSpPr>
        <p:spPr/>
        <p:txBody>
          <a:bodyPr/>
          <a:lstStyle/>
          <a:p>
            <a:fld id="{847B2F52-8C84-40D3-9810-BE1C39603C57}" type="slidenum">
              <a:rPr lang="fr-CA" smtClean="0"/>
              <a:t>2</a:t>
            </a:fld>
            <a:endParaRPr lang="fr-CA"/>
          </a:p>
        </p:txBody>
      </p:sp>
    </p:spTree>
    <p:extLst>
      <p:ext uri="{BB962C8B-B14F-4D97-AF65-F5344CB8AC3E}">
        <p14:creationId xmlns:p14="http://schemas.microsoft.com/office/powerpoint/2010/main" val="3167445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Dudley et </a:t>
            </a:r>
            <a:r>
              <a:rPr lang="fr-FR" dirty="0" err="1"/>
              <a:t>Searles</a:t>
            </a:r>
            <a:r>
              <a:rPr lang="fr-FR" dirty="0"/>
              <a:t>. 1923. </a:t>
            </a:r>
          </a:p>
          <a:p>
            <a:pPr marL="0" marR="0" lvl="0" indent="0" algn="l" defTabSz="685800" rtl="0" eaLnBrk="1" fontAlgn="auto" latinLnBrk="0" hangingPunct="1">
              <a:lnSpc>
                <a:spcPct val="100000"/>
              </a:lnSpc>
              <a:spcBef>
                <a:spcPts val="0"/>
              </a:spcBef>
              <a:spcAft>
                <a:spcPts val="0"/>
              </a:spcAft>
              <a:buClrTx/>
              <a:buSzTx/>
              <a:buFontTx/>
              <a:buNone/>
              <a:tabLst/>
              <a:defRPr/>
            </a:pPr>
            <a:r>
              <a:rPr lang="fr-CA"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En moyenne les se déplace de 0,5 mile en 4,5 jour.  c'est environs 175 m/jour</a:t>
            </a:r>
            <a:endParaRPr lang="fr-CA" sz="1800" dirty="0">
              <a:effectLst/>
              <a:latin typeface="Aptos" panose="020B0004020202020204" pitchFamily="34" charset="0"/>
              <a:ea typeface="Aptos" panose="020B0004020202020204" pitchFamily="34" charset="0"/>
              <a:cs typeface="Aptos" panose="020B00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14</a:t>
            </a:fld>
            <a:endParaRPr lang="fr-CA"/>
          </a:p>
        </p:txBody>
      </p:sp>
    </p:spTree>
    <p:extLst>
      <p:ext uri="{BB962C8B-B14F-4D97-AF65-F5344CB8AC3E}">
        <p14:creationId xmlns:p14="http://schemas.microsoft.com/office/powerpoint/2010/main" val="511098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Température fraîche (15-20C le jour)</a:t>
            </a:r>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15</a:t>
            </a:fld>
            <a:endParaRPr lang="fr-CA"/>
          </a:p>
        </p:txBody>
      </p:sp>
    </p:spTree>
    <p:extLst>
      <p:ext uri="{BB962C8B-B14F-4D97-AF65-F5344CB8AC3E}">
        <p14:creationId xmlns:p14="http://schemas.microsoft.com/office/powerpoint/2010/main" val="1151715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900" dirty="0"/>
              <a:t>Nb de roulage: 30 mai 1</a:t>
            </a:r>
            <a:r>
              <a:rPr lang="fr-CA" sz="900" baseline="30000" dirty="0"/>
              <a:t>er</a:t>
            </a:r>
            <a:r>
              <a:rPr lang="fr-CA" sz="900" dirty="0"/>
              <a:t> roulage. 4 roulages au total</a:t>
            </a:r>
          </a:p>
          <a:p>
            <a:r>
              <a:rPr lang="fr-CA" sz="900" dirty="0"/>
              <a:t>Nb de jour entre roulage transplantation 6-7  jours</a:t>
            </a:r>
          </a:p>
          <a:p>
            <a:r>
              <a:rPr lang="fr-CA" sz="900" dirty="0"/>
              <a:t>transplantation 5 et 6 juin </a:t>
            </a:r>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16</a:t>
            </a:fld>
            <a:endParaRPr lang="fr-CA"/>
          </a:p>
        </p:txBody>
      </p:sp>
    </p:spTree>
    <p:extLst>
      <p:ext uri="{BB962C8B-B14F-4D97-AF65-F5344CB8AC3E}">
        <p14:creationId xmlns:p14="http://schemas.microsoft.com/office/powerpoint/2010/main" val="270175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Note: Autre ravageur</a:t>
            </a:r>
          </a:p>
          <a:p>
            <a:r>
              <a:rPr lang="fr-CA" dirty="0"/>
              <a:t>Chrysomèle maculée du concombre: 70 </a:t>
            </a:r>
            <a:r>
              <a:rPr lang="fr-CA" dirty="0" err="1"/>
              <a:t>ind</a:t>
            </a:r>
            <a:endParaRPr lang="fr-CA" dirty="0"/>
          </a:p>
          <a:p>
            <a:r>
              <a:rPr lang="fr-CA" dirty="0"/>
              <a:t>Chrysomèle racine du Mais 40 </a:t>
            </a:r>
            <a:r>
              <a:rPr lang="fr-CA" dirty="0" err="1"/>
              <a:t>ind</a:t>
            </a:r>
            <a:endParaRPr lang="fr-CA" dirty="0"/>
          </a:p>
          <a:p>
            <a:r>
              <a:rPr lang="fr-CA" dirty="0"/>
              <a:t>Punaise de la courge: presque pas d’adulte</a:t>
            </a:r>
          </a:p>
          <a:p>
            <a:pPr marL="171450" indent="-171450">
              <a:buFontTx/>
              <a:buChar char="-"/>
            </a:pPr>
            <a:r>
              <a:rPr lang="fr-CA" dirty="0"/>
              <a:t>1000 œufs, similaire entre traitement en début, un peu plus sol nu en fin de saison</a:t>
            </a:r>
          </a:p>
          <a:p>
            <a:pPr marL="171450" indent="-171450">
              <a:buFontTx/>
              <a:buChar char="-"/>
            </a:pPr>
            <a:r>
              <a:rPr lang="fr-CA" dirty="0"/>
              <a:t>350 nymphes, + en sol nu (aout)  (100 seigle vs 250 sol nu)</a:t>
            </a:r>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19</a:t>
            </a:fld>
            <a:endParaRPr lang="fr-CA"/>
          </a:p>
        </p:txBody>
      </p:sp>
    </p:spTree>
    <p:extLst>
      <p:ext uri="{BB962C8B-B14F-4D97-AF65-F5344CB8AC3E}">
        <p14:creationId xmlns:p14="http://schemas.microsoft.com/office/powerpoint/2010/main" val="145273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moyenne pour les 3 première dates, une diminution de l’abondance d’environ 27 x !!</a:t>
            </a:r>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20</a:t>
            </a:fld>
            <a:endParaRPr lang="fr-CA"/>
          </a:p>
        </p:txBody>
      </p:sp>
    </p:spTree>
    <p:extLst>
      <p:ext uri="{BB962C8B-B14F-4D97-AF65-F5344CB8AC3E}">
        <p14:creationId xmlns:p14="http://schemas.microsoft.com/office/powerpoint/2010/main" val="2857791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21</a:t>
            </a:fld>
            <a:endParaRPr lang="fr-CA"/>
          </a:p>
        </p:txBody>
      </p:sp>
    </p:spTree>
    <p:extLst>
      <p:ext uri="{BB962C8B-B14F-4D97-AF65-F5344CB8AC3E}">
        <p14:creationId xmlns:p14="http://schemas.microsoft.com/office/powerpoint/2010/main" val="58861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24</a:t>
            </a:fld>
            <a:endParaRPr lang="fr-CA"/>
          </a:p>
        </p:txBody>
      </p:sp>
    </p:spTree>
    <p:extLst>
      <p:ext uri="{BB962C8B-B14F-4D97-AF65-F5344CB8AC3E}">
        <p14:creationId xmlns:p14="http://schemas.microsoft.com/office/powerpoint/2010/main" val="3736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Sortir le nombre d’espèce dans chaque traitement</a:t>
            </a:r>
          </a:p>
          <a:p>
            <a:r>
              <a:rPr lang="fr-CA" dirty="0"/>
              <a:t>24 espèce total</a:t>
            </a:r>
          </a:p>
          <a:p>
            <a:r>
              <a:rPr lang="fr-CA" dirty="0"/>
              <a:t>21 en sol nu</a:t>
            </a:r>
          </a:p>
          <a:p>
            <a:r>
              <a:rPr lang="fr-CA" dirty="0"/>
              <a:t>19 en seigle</a:t>
            </a:r>
          </a:p>
          <a:p>
            <a:endParaRPr lang="fr-CA" dirty="0"/>
          </a:p>
          <a:p>
            <a:r>
              <a:rPr lang="fr-CA" dirty="0"/>
              <a:t>Genre </a:t>
            </a:r>
            <a:r>
              <a:rPr lang="fr-CA" dirty="0" err="1"/>
              <a:t>Harpalus</a:t>
            </a:r>
            <a:endParaRPr lang="fr-CA" dirty="0"/>
          </a:p>
          <a:p>
            <a:r>
              <a:rPr lang="fr-CA" dirty="0"/>
              <a:t>26 esp au Québec (guide </a:t>
            </a:r>
            <a:r>
              <a:rPr lang="fr-CA" dirty="0" err="1"/>
              <a:t>Larochelle</a:t>
            </a:r>
            <a:r>
              <a:rPr lang="fr-CA" dirty="0"/>
              <a:t>)</a:t>
            </a:r>
          </a:p>
          <a:p>
            <a:r>
              <a:rPr lang="fr-CA" dirty="0"/>
              <a:t>Alimentation : </a:t>
            </a:r>
            <a:r>
              <a:rPr lang="fr-CA" dirty="0" err="1"/>
              <a:t>Herbivorous</a:t>
            </a:r>
            <a:r>
              <a:rPr lang="fr-CA" dirty="0"/>
              <a:t>/</a:t>
            </a:r>
            <a:r>
              <a:rPr lang="fr-CA" dirty="0" err="1"/>
              <a:t>Omnivorous</a:t>
            </a:r>
            <a:r>
              <a:rPr lang="fr-CA" dirty="0"/>
              <a:t>/Carnivore (variable entre les espèces)</a:t>
            </a:r>
          </a:p>
          <a:p>
            <a:r>
              <a:rPr lang="fr-CA" dirty="0"/>
              <a:t>Exemple:</a:t>
            </a:r>
          </a:p>
          <a:p>
            <a:r>
              <a:rPr lang="fr-CA" dirty="0" err="1"/>
              <a:t>Harpalus</a:t>
            </a:r>
            <a:r>
              <a:rPr lang="fr-CA" dirty="0"/>
              <a:t> </a:t>
            </a:r>
            <a:r>
              <a:rPr lang="fr-CA" dirty="0" err="1"/>
              <a:t>rufipes</a:t>
            </a:r>
            <a:r>
              <a:rPr lang="fr-CA" dirty="0"/>
              <a:t> :  prédateur</a:t>
            </a:r>
          </a:p>
          <a:p>
            <a:r>
              <a:rPr lang="fr-CA" dirty="0" err="1"/>
              <a:t>Harpalus</a:t>
            </a:r>
            <a:r>
              <a:rPr lang="fr-CA" dirty="0"/>
              <a:t> </a:t>
            </a:r>
            <a:r>
              <a:rPr lang="fr-CA" dirty="0" err="1"/>
              <a:t>pensylvanicus</a:t>
            </a:r>
            <a:r>
              <a:rPr lang="fr-CA" dirty="0"/>
              <a:t> : Omnivore mais principalement herbivore, mangent des graines de plantes. Il peut aussi manger des le CRC (</a:t>
            </a:r>
            <a:r>
              <a:rPr lang="fr-CA" dirty="0" err="1"/>
              <a:t>Mabin</a:t>
            </a:r>
            <a:r>
              <a:rPr lang="fr-CA" dirty="0"/>
              <a:t> 2019</a:t>
            </a:r>
          </a:p>
          <a:p>
            <a:endParaRPr lang="fr-CA" dirty="0"/>
          </a:p>
          <a:p>
            <a:r>
              <a:rPr lang="fr-CA" u="sng" dirty="0"/>
              <a:t>Genre </a:t>
            </a:r>
            <a:r>
              <a:rPr lang="fr-CA" u="sng" dirty="0" err="1"/>
              <a:t>Pterostichus</a:t>
            </a:r>
            <a:endParaRPr lang="fr-CA" dirty="0"/>
          </a:p>
          <a:p>
            <a:r>
              <a:rPr lang="fr-CA" dirty="0"/>
              <a:t>30 esp au Québec (guide </a:t>
            </a:r>
            <a:r>
              <a:rPr lang="fr-CA" dirty="0" err="1"/>
              <a:t>Larochelle</a:t>
            </a:r>
            <a:r>
              <a:rPr lang="fr-CA" dirty="0"/>
              <a:t>)</a:t>
            </a:r>
          </a:p>
          <a:p>
            <a:r>
              <a:rPr lang="fr-CA" dirty="0"/>
              <a:t>Alimentation : Principalement carnivore, </a:t>
            </a:r>
            <a:r>
              <a:rPr lang="fr-CA" dirty="0" err="1"/>
              <a:t>Mainly</a:t>
            </a:r>
            <a:r>
              <a:rPr lang="fr-CA" dirty="0"/>
              <a:t> </a:t>
            </a:r>
            <a:r>
              <a:rPr lang="fr-CA" dirty="0" err="1"/>
              <a:t>arthropod</a:t>
            </a:r>
            <a:r>
              <a:rPr lang="fr-CA" dirty="0"/>
              <a:t> and </a:t>
            </a:r>
            <a:r>
              <a:rPr lang="fr-CA" dirty="0" err="1"/>
              <a:t>other</a:t>
            </a:r>
            <a:r>
              <a:rPr lang="fr-CA" dirty="0"/>
              <a:t> </a:t>
            </a:r>
            <a:r>
              <a:rPr lang="fr-CA" dirty="0" err="1"/>
              <a:t>invertebrate</a:t>
            </a:r>
            <a:r>
              <a:rPr lang="fr-CA" dirty="0"/>
              <a:t> </a:t>
            </a:r>
            <a:r>
              <a:rPr lang="fr-CA" dirty="0" err="1"/>
              <a:t>prey</a:t>
            </a:r>
            <a:r>
              <a:rPr lang="fr-CA" dirty="0"/>
              <a:t>, </a:t>
            </a:r>
            <a:r>
              <a:rPr lang="fr-CA" dirty="0" err="1"/>
              <a:t>especially</a:t>
            </a:r>
            <a:r>
              <a:rPr lang="fr-CA" dirty="0"/>
              <a:t> </a:t>
            </a:r>
            <a:r>
              <a:rPr lang="fr-CA" dirty="0" err="1"/>
              <a:t>caterpillars</a:t>
            </a:r>
            <a:r>
              <a:rPr lang="fr-CA" dirty="0"/>
              <a:t>, and </a:t>
            </a:r>
            <a:r>
              <a:rPr lang="fr-CA" dirty="0" err="1"/>
              <a:t>beetle</a:t>
            </a:r>
            <a:r>
              <a:rPr lang="fr-CA" dirty="0"/>
              <a:t> </a:t>
            </a:r>
            <a:r>
              <a:rPr lang="fr-CA" dirty="0" err="1"/>
              <a:t>eggs</a:t>
            </a:r>
            <a:endParaRPr lang="fr-CA" dirty="0"/>
          </a:p>
          <a:p>
            <a:pPr marL="0" marR="0" lvl="0" indent="0" algn="l" defTabSz="685800" rtl="0" eaLnBrk="1" fontAlgn="auto" latinLnBrk="0" hangingPunct="1">
              <a:lnSpc>
                <a:spcPct val="100000"/>
              </a:lnSpc>
              <a:spcBef>
                <a:spcPts val="0"/>
              </a:spcBef>
              <a:spcAft>
                <a:spcPts val="0"/>
              </a:spcAft>
              <a:buClrTx/>
              <a:buSzTx/>
              <a:buFontTx/>
              <a:buNone/>
              <a:tabLst/>
              <a:defRPr/>
            </a:pPr>
            <a:r>
              <a:rPr lang="fr-CA" b="1" i="1" u="none" dirty="0" err="1"/>
              <a:t>Pterostichus</a:t>
            </a:r>
            <a:r>
              <a:rPr lang="fr-CA" b="1" i="1" u="none" dirty="0"/>
              <a:t> </a:t>
            </a:r>
            <a:r>
              <a:rPr lang="fr-CA" b="1" i="1" dirty="0" err="1"/>
              <a:t>melanarius</a:t>
            </a:r>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27</a:t>
            </a:fld>
            <a:endParaRPr lang="fr-CA"/>
          </a:p>
        </p:txBody>
      </p:sp>
    </p:spTree>
    <p:extLst>
      <p:ext uri="{BB962C8B-B14F-4D97-AF65-F5344CB8AC3E}">
        <p14:creationId xmlns:p14="http://schemas.microsoft.com/office/powerpoint/2010/main" val="259927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err="1"/>
              <a:t>Based</a:t>
            </a:r>
            <a:r>
              <a:rPr lang="fr-FR" sz="900" dirty="0"/>
              <a:t> on Bray-Curtis matrix distance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900" dirty="0"/>
          </a:p>
          <a:p>
            <a:r>
              <a:rPr lang="fr-FR" sz="900" dirty="0"/>
              <a:t>Les traitements ont un effet réel sur la composition des communautés d’arthropodes des pièges fosses</a:t>
            </a:r>
          </a:p>
          <a:p>
            <a:r>
              <a:rPr lang="fr-FR" sz="900" dirty="0"/>
              <a:t>Le seigle supporte une plus grande diversité (ellipse plus étalée) que le sol nu, ou les échantillons sont plus groupé (plus similaire)</a:t>
            </a:r>
          </a:p>
          <a:p>
            <a:r>
              <a:rPr lang="fr-FR" sz="900" dirty="0"/>
              <a:t>Il existe aussi un effet de la date, et une interaction significative entre les 2 facteurs. </a:t>
            </a:r>
          </a:p>
          <a:p>
            <a:endParaRPr lang="fr-FR" sz="9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dirty="0">
                <a:ln>
                  <a:noFill/>
                </a:ln>
                <a:solidFill>
                  <a:srgbClr val="000000"/>
                </a:solidFill>
                <a:effectLst/>
                <a:latin typeface="Lucida Console" panose="020B0609040504020204" pitchFamily="49" charset="0"/>
              </a:rPr>
              <a:t>PERMANOVA</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err="1">
                <a:ln>
                  <a:noFill/>
                </a:ln>
                <a:solidFill>
                  <a:srgbClr val="000000"/>
                </a:solidFill>
                <a:effectLst/>
                <a:latin typeface="Lucida Console" panose="020B0609040504020204" pitchFamily="49" charset="0"/>
              </a:rPr>
              <a:t>Df</a:t>
            </a: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SumsOfSqs</a:t>
            </a: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MeanSqs</a:t>
            </a: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F.Model</a:t>
            </a:r>
            <a:r>
              <a:rPr kumimoji="0" lang="fr-FR" altLang="fr-FR" sz="900" b="0" i="0" u="none" strike="noStrike" cap="none" normalizeH="0" baseline="0" dirty="0">
                <a:ln>
                  <a:noFill/>
                </a:ln>
                <a:solidFill>
                  <a:srgbClr val="000000"/>
                </a:solidFill>
                <a:effectLst/>
                <a:latin typeface="Lucida Console" panose="020B0609040504020204" pitchFamily="49" charset="0"/>
              </a:rPr>
              <a:t> R2 Pr(&gt;F)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a:ln>
                  <a:noFill/>
                </a:ln>
                <a:solidFill>
                  <a:srgbClr val="000000"/>
                </a:solidFill>
                <a:effectLst/>
                <a:latin typeface="Lucida Console" panose="020B0609040504020204" pitchFamily="49" charset="0"/>
              </a:rPr>
              <a:t>trait 1 6.1774 6.1774 84.538 0.37472 0.001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err="1">
                <a:ln>
                  <a:noFill/>
                </a:ln>
                <a:solidFill>
                  <a:srgbClr val="000000"/>
                </a:solidFill>
                <a:effectLst/>
                <a:latin typeface="Lucida Console" panose="020B0609040504020204" pitchFamily="49" charset="0"/>
              </a:rPr>
              <a:t>julian_day_relative</a:t>
            </a:r>
            <a:r>
              <a:rPr kumimoji="0" lang="fr-FR" altLang="fr-FR" sz="900" b="0" i="0" u="none" strike="noStrike" cap="none" normalizeH="0" baseline="0" dirty="0">
                <a:ln>
                  <a:noFill/>
                </a:ln>
                <a:solidFill>
                  <a:srgbClr val="000000"/>
                </a:solidFill>
                <a:effectLst/>
                <a:latin typeface="Lucida Console" panose="020B0609040504020204" pitchFamily="49" charset="0"/>
              </a:rPr>
              <a:t> 1 0.6706 0.6706 9.177 0.04068 0.001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trait:julian_day_relative</a:t>
            </a:r>
            <a:r>
              <a:rPr kumimoji="0" lang="fr-FR" altLang="fr-FR" sz="900" b="0" i="0" u="none" strike="noStrike" cap="none" normalizeH="0" baseline="0" dirty="0">
                <a:ln>
                  <a:noFill/>
                </a:ln>
                <a:solidFill>
                  <a:srgbClr val="000000"/>
                </a:solidFill>
                <a:effectLst/>
                <a:latin typeface="Lucida Console" panose="020B0609040504020204" pitchFamily="49" charset="0"/>
              </a:rPr>
              <a:t> 1 0.4305 0.4305 5.891 0.02611 0.002 **</a:t>
            </a:r>
            <a:r>
              <a:rPr kumimoji="0" lang="fr-FR" altLang="fr-FR" sz="8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a:p>
            <a:endParaRPr lang="fr-FR" sz="900" dirty="0"/>
          </a:p>
          <a:p>
            <a:endParaRPr lang="fr-CA" sz="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900" dirty="0"/>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28</a:t>
            </a:fld>
            <a:endParaRPr lang="fr-CA"/>
          </a:p>
        </p:txBody>
      </p:sp>
    </p:spTree>
    <p:extLst>
      <p:ext uri="{BB962C8B-B14F-4D97-AF65-F5344CB8AC3E}">
        <p14:creationId xmlns:p14="http://schemas.microsoft.com/office/powerpoint/2010/main" val="47261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4B10-C82E-E596-E905-77A916C6396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F7019E-9AA0-F4C7-F7AF-A188EDDB93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EF7B137-E46C-3F78-7C82-41E93A668BE0}"/>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900" dirty="0" err="1"/>
              <a:t>Based</a:t>
            </a:r>
            <a:r>
              <a:rPr lang="fr-FR" sz="900" dirty="0"/>
              <a:t> on Bray-Curtis matrix distance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900" dirty="0"/>
          </a:p>
          <a:p>
            <a:r>
              <a:rPr lang="fr-FR" sz="900" dirty="0"/>
              <a:t>Les traitements ont un effet réel sur la composition des communautés d’arthropodes des pièges fosses</a:t>
            </a:r>
          </a:p>
          <a:p>
            <a:r>
              <a:rPr lang="fr-FR" sz="900" dirty="0"/>
              <a:t>Le seigle supporte une plus grande diversité (ellipse plus étalée) que le sol nu, ou les échantillons sont plus groupé (plus similaire)</a:t>
            </a:r>
          </a:p>
          <a:p>
            <a:r>
              <a:rPr lang="fr-FR" sz="900" dirty="0"/>
              <a:t>Il existe aussi un effet de la date, et une interaction significative entre les 2 facteurs. </a:t>
            </a:r>
          </a:p>
          <a:p>
            <a:endParaRPr lang="fr-FR" sz="9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dirty="0">
                <a:ln>
                  <a:noFill/>
                </a:ln>
                <a:solidFill>
                  <a:srgbClr val="000000"/>
                </a:solidFill>
                <a:effectLst/>
                <a:latin typeface="Lucida Console" panose="020B0609040504020204" pitchFamily="49" charset="0"/>
              </a:rPr>
              <a:t>PERMANOVA</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err="1">
                <a:ln>
                  <a:noFill/>
                </a:ln>
                <a:solidFill>
                  <a:srgbClr val="000000"/>
                </a:solidFill>
                <a:effectLst/>
                <a:latin typeface="Lucida Console" panose="020B0609040504020204" pitchFamily="49" charset="0"/>
              </a:rPr>
              <a:t>Df</a:t>
            </a: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SumsOfSqs</a:t>
            </a: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MeanSqs</a:t>
            </a: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F.Model</a:t>
            </a:r>
            <a:r>
              <a:rPr kumimoji="0" lang="fr-FR" altLang="fr-FR" sz="900" b="0" i="0" u="none" strike="noStrike" cap="none" normalizeH="0" baseline="0" dirty="0">
                <a:ln>
                  <a:noFill/>
                </a:ln>
                <a:solidFill>
                  <a:srgbClr val="000000"/>
                </a:solidFill>
                <a:effectLst/>
                <a:latin typeface="Lucida Console" panose="020B0609040504020204" pitchFamily="49" charset="0"/>
              </a:rPr>
              <a:t> R2 Pr(&gt;F)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a:ln>
                  <a:noFill/>
                </a:ln>
                <a:solidFill>
                  <a:srgbClr val="000000"/>
                </a:solidFill>
                <a:effectLst/>
                <a:latin typeface="Lucida Console" panose="020B0609040504020204" pitchFamily="49" charset="0"/>
              </a:rPr>
              <a:t>trait 1 6.1774 6.1774 84.538 0.37472 0.001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err="1">
                <a:ln>
                  <a:noFill/>
                </a:ln>
                <a:solidFill>
                  <a:srgbClr val="000000"/>
                </a:solidFill>
                <a:effectLst/>
                <a:latin typeface="Lucida Console" panose="020B0609040504020204" pitchFamily="49" charset="0"/>
              </a:rPr>
              <a:t>julian_day_relative</a:t>
            </a:r>
            <a:r>
              <a:rPr kumimoji="0" lang="fr-FR" altLang="fr-FR" sz="900" b="0" i="0" u="none" strike="noStrike" cap="none" normalizeH="0" baseline="0" dirty="0">
                <a:ln>
                  <a:noFill/>
                </a:ln>
                <a:solidFill>
                  <a:srgbClr val="000000"/>
                </a:solidFill>
                <a:effectLst/>
                <a:latin typeface="Lucida Console" panose="020B0609040504020204" pitchFamily="49" charset="0"/>
              </a:rPr>
              <a:t> 1 0.6706 0.6706 9.177 0.04068 0.001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dirty="0">
                <a:ln>
                  <a:noFill/>
                </a:ln>
                <a:solidFill>
                  <a:srgbClr val="000000"/>
                </a:solidFill>
                <a:effectLst/>
                <a:latin typeface="Lucida Console" panose="020B0609040504020204" pitchFamily="49" charset="0"/>
              </a:rPr>
              <a:t> </a:t>
            </a:r>
            <a:r>
              <a:rPr kumimoji="0" lang="fr-FR" altLang="fr-FR" sz="900" b="0" i="0" u="none" strike="noStrike" cap="none" normalizeH="0" baseline="0" dirty="0" err="1">
                <a:ln>
                  <a:noFill/>
                </a:ln>
                <a:solidFill>
                  <a:srgbClr val="000000"/>
                </a:solidFill>
                <a:effectLst/>
                <a:latin typeface="Lucida Console" panose="020B0609040504020204" pitchFamily="49" charset="0"/>
              </a:rPr>
              <a:t>trait:julian_day_relative</a:t>
            </a:r>
            <a:r>
              <a:rPr kumimoji="0" lang="fr-FR" altLang="fr-FR" sz="900" b="0" i="0" u="none" strike="noStrike" cap="none" normalizeH="0" baseline="0" dirty="0">
                <a:ln>
                  <a:noFill/>
                </a:ln>
                <a:solidFill>
                  <a:srgbClr val="000000"/>
                </a:solidFill>
                <a:effectLst/>
                <a:latin typeface="Lucida Console" panose="020B0609040504020204" pitchFamily="49" charset="0"/>
              </a:rPr>
              <a:t> 1 0.4305 0.4305 5.891 0.02611 0.002 **</a:t>
            </a:r>
            <a:r>
              <a:rPr kumimoji="0" lang="fr-FR" altLang="fr-FR" sz="800" b="0" i="0" u="none" strike="noStrike" cap="none" normalizeH="0" baseline="0" dirty="0">
                <a:ln>
                  <a:noFill/>
                </a:ln>
                <a:solidFill>
                  <a:schemeClr val="tx1"/>
                </a:solidFill>
                <a:effectLs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a:p>
            <a:endParaRPr lang="fr-FR" sz="900" dirty="0"/>
          </a:p>
          <a:p>
            <a:endParaRPr lang="fr-CA" sz="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FR" sz="9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900" dirty="0"/>
          </a:p>
          <a:p>
            <a:endParaRPr lang="fr-CA" dirty="0"/>
          </a:p>
        </p:txBody>
      </p:sp>
      <p:sp>
        <p:nvSpPr>
          <p:cNvPr id="4" name="Espace réservé du numéro de diapositive 3">
            <a:extLst>
              <a:ext uri="{FF2B5EF4-FFF2-40B4-BE49-F238E27FC236}">
                <a16:creationId xmlns:a16="http://schemas.microsoft.com/office/drawing/2014/main" id="{C93BBF6E-76C8-B143-34D9-25620DE4BD8B}"/>
              </a:ext>
            </a:extLst>
          </p:cNvPr>
          <p:cNvSpPr>
            <a:spLocks noGrp="1"/>
          </p:cNvSpPr>
          <p:nvPr>
            <p:ph type="sldNum" sz="quarter" idx="5"/>
          </p:nvPr>
        </p:nvSpPr>
        <p:spPr/>
        <p:txBody>
          <a:bodyPr/>
          <a:lstStyle/>
          <a:p>
            <a:fld id="{847B2F52-8C84-40D3-9810-BE1C39603C57}" type="slidenum">
              <a:rPr lang="fr-CA" smtClean="0"/>
              <a:t>29</a:t>
            </a:fld>
            <a:endParaRPr lang="fr-CA"/>
          </a:p>
        </p:txBody>
      </p:sp>
    </p:spTree>
    <p:extLst>
      <p:ext uri="{BB962C8B-B14F-4D97-AF65-F5344CB8AC3E}">
        <p14:creationId xmlns:p14="http://schemas.microsoft.com/office/powerpoint/2010/main" val="411661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2 à 3 générations dans le sud</a:t>
            </a:r>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3</a:t>
            </a:fld>
            <a:endParaRPr lang="fr-CA"/>
          </a:p>
        </p:txBody>
      </p:sp>
    </p:spTree>
    <p:extLst>
      <p:ext uri="{BB962C8B-B14F-4D97-AF65-F5344CB8AC3E}">
        <p14:creationId xmlns:p14="http://schemas.microsoft.com/office/powerpoint/2010/main" val="335299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L’objectif ici est de voir si la 2</a:t>
            </a:r>
            <a:r>
              <a:rPr lang="fr-CA" baseline="30000" dirty="0"/>
              <a:t>e</a:t>
            </a:r>
            <a:r>
              <a:rPr lang="fr-CA" dirty="0"/>
              <a:t> génération est plus faible dans le traitement seigle, en pondérant </a:t>
            </a:r>
          </a:p>
          <a:p>
            <a:r>
              <a:rPr lang="fr-CA" dirty="0"/>
              <a:t>par l’abondance d’adulte de la première génération (puisque la charge en œufs de CRC est logiquement plus faible</a:t>
            </a:r>
          </a:p>
          <a:p>
            <a:r>
              <a:rPr lang="fr-CA" dirty="0"/>
              <a:t>dans le seigle)</a:t>
            </a:r>
          </a:p>
          <a:p>
            <a:endParaRPr lang="fr-CA" dirty="0"/>
          </a:p>
          <a:p>
            <a:r>
              <a:rPr lang="fr-FR" dirty="0"/>
              <a:t>Ratio plus faible =nouvelle génération réduite</a:t>
            </a:r>
          </a:p>
          <a:p>
            <a:endParaRPr lang="fr-FR" dirty="0"/>
          </a:p>
          <a:p>
            <a:r>
              <a:rPr lang="fr-FR" dirty="0"/>
              <a:t>Même tentative d’analyse </a:t>
            </a:r>
          </a:p>
          <a:p>
            <a:r>
              <a:rPr lang="fr-FR" dirty="0"/>
              <a:t>faite avec l’émergence des cages, </a:t>
            </a:r>
          </a:p>
          <a:p>
            <a:r>
              <a:rPr lang="fr-FR" dirty="0"/>
              <a:t>Résultats très semblables.</a:t>
            </a:r>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30</a:t>
            </a:fld>
            <a:endParaRPr lang="fr-CA"/>
          </a:p>
        </p:txBody>
      </p:sp>
    </p:spTree>
    <p:extLst>
      <p:ext uri="{BB962C8B-B14F-4D97-AF65-F5344CB8AC3E}">
        <p14:creationId xmlns:p14="http://schemas.microsoft.com/office/powerpoint/2010/main" val="991824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Effet direct et indirect des prédateurs</a:t>
            </a:r>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32</a:t>
            </a:fld>
            <a:endParaRPr lang="fr-CA"/>
          </a:p>
        </p:txBody>
      </p:sp>
    </p:spTree>
    <p:extLst>
      <p:ext uri="{BB962C8B-B14F-4D97-AF65-F5344CB8AC3E}">
        <p14:creationId xmlns:p14="http://schemas.microsoft.com/office/powerpoint/2010/main" val="13327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333333"/>
                </a:solidFill>
                <a:effectLst/>
                <a:latin typeface="source sans pro" panose="020B0503030403020204" pitchFamily="34" charset="0"/>
              </a:rPr>
              <a:t> Ce sont les adultes qui hibernent, généralement sous les feuilles mortes ou les herbes denses en périphérie des cultures de Cucurbitacées. </a:t>
            </a:r>
          </a:p>
          <a:p>
            <a:pPr algn="l"/>
            <a:r>
              <a:rPr lang="fr-CA" b="0" i="0" dirty="0">
                <a:solidFill>
                  <a:srgbClr val="333333"/>
                </a:solidFill>
                <a:effectLst/>
                <a:latin typeface="source sans pro" panose="020B0503030403020204" pitchFamily="34" charset="0"/>
              </a:rPr>
              <a:t>Au printemps, lorsque la température dépasse les 10°C, les individus hibernants se réactivent et se déplacent vers les plantes hôtes desquelles elles se nourriront avant l'arrivée des premières plantules de Cucurbitacées. Tout dépendamment des régions et des années vers la mi-mai. Les Rosacées sont les hôtes intermédiaires de prédilection pour ce ravageur. </a:t>
            </a:r>
            <a:r>
              <a:rPr lang="fr-CA" b="0" i="0" dirty="0">
                <a:solidFill>
                  <a:srgbClr val="000000"/>
                </a:solidFill>
                <a:effectLst/>
                <a:latin typeface="Times New Roman" panose="02020603050405020304" pitchFamily="18" charset="0"/>
              </a:rPr>
              <a:t>La CRC est attirée par l'odeur des cucurbitacées, plus précisément par leurs composés amers appelés </a:t>
            </a:r>
            <a:r>
              <a:rPr lang="fr-CA" b="0" i="0" dirty="0" err="1">
                <a:solidFill>
                  <a:srgbClr val="000000"/>
                </a:solidFill>
                <a:effectLst/>
                <a:latin typeface="Times New Roman" panose="02020603050405020304" pitchFamily="18" charset="0"/>
              </a:rPr>
              <a:t>cucurbitacines</a:t>
            </a:r>
            <a:r>
              <a:rPr lang="fr-CA" b="0" i="0" dirty="0">
                <a:solidFill>
                  <a:srgbClr val="000000"/>
                </a:solidFill>
                <a:effectLst/>
                <a:latin typeface="Times New Roman" panose="02020603050405020304" pitchFamily="18" charset="0"/>
              </a:rPr>
              <a:t>. Les </a:t>
            </a:r>
            <a:r>
              <a:rPr lang="fr-CA" b="0" i="0" dirty="0" err="1">
                <a:solidFill>
                  <a:srgbClr val="000000"/>
                </a:solidFill>
                <a:effectLst/>
                <a:latin typeface="Times New Roman" panose="02020603050405020304" pitchFamily="18" charset="0"/>
              </a:rPr>
              <a:t>cucurbitacines</a:t>
            </a:r>
            <a:r>
              <a:rPr lang="fr-CA" b="0" i="0" dirty="0">
                <a:solidFill>
                  <a:srgbClr val="000000"/>
                </a:solidFill>
                <a:effectLst/>
                <a:latin typeface="Times New Roman" panose="02020603050405020304" pitchFamily="18" charset="0"/>
              </a:rPr>
              <a:t> agissent comme stimulant alimentaire et frein locomoteur dans le cas de la CRC. (https://www.eap.mcgill.ca/agrobio/ab320-07.htm). </a:t>
            </a:r>
            <a:r>
              <a:rPr lang="fr-CA" sz="4400" b="0" i="0" dirty="0">
                <a:solidFill>
                  <a:srgbClr val="000000"/>
                </a:solidFill>
                <a:effectLst/>
                <a:latin typeface="Times New Roman" panose="02020603050405020304" pitchFamily="18" charset="0"/>
              </a:rPr>
              <a:t>Aussitôt qu'elle perçoit l'odeur des cucurbitacées, la CRC quittent ses hôtes sauvages pour se diriger vers celles-ci.</a:t>
            </a:r>
            <a:r>
              <a:rPr lang="fr-CA" sz="1800" b="0" i="0" u="none" strike="noStrike" baseline="0" dirty="0">
                <a:solidFill>
                  <a:srgbClr val="000000"/>
                </a:solidFill>
                <a:effectLst/>
                <a:latin typeface="Arial" panose="020B0604020202020204" pitchFamily="34" charset="0"/>
              </a:rPr>
              <a:t> Environ vers </a:t>
            </a:r>
            <a:r>
              <a:rPr lang="fr-CA" sz="1800" b="0" i="0" u="none" strike="noStrike" baseline="0" dirty="0">
                <a:solidFill>
                  <a:srgbClr val="000000"/>
                </a:solidFill>
                <a:latin typeface="Arial" panose="020B0604020202020204" pitchFamily="34" charset="0"/>
              </a:rPr>
              <a:t>fin-mai début juin correspondant au date de première implantation des cultures, les adultes vont délaisser leurs hôtes intermédiaires </a:t>
            </a:r>
          </a:p>
          <a:p>
            <a:pPr algn="l"/>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Ces adultes seront actifs jusqu’à la mi-juillet. </a:t>
            </a:r>
          </a:p>
          <a:p>
            <a:pPr algn="l"/>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Les femelles déposent leurs </a:t>
            </a:r>
            <a:r>
              <a:rPr lang="fr-CA" sz="1800" b="0" i="0" u="none" strike="noStrike" baseline="0" dirty="0" err="1">
                <a:solidFill>
                  <a:srgbClr val="000000"/>
                </a:solidFill>
                <a:latin typeface="Arial" panose="020B0604020202020204" pitchFamily="34" charset="0"/>
              </a:rPr>
              <a:t>oeufs</a:t>
            </a:r>
            <a:r>
              <a:rPr lang="fr-CA" sz="1800" b="0" i="0" u="none" strike="noStrike" baseline="0" dirty="0">
                <a:solidFill>
                  <a:srgbClr val="000000"/>
                </a:solidFill>
                <a:latin typeface="Arial" panose="020B0604020202020204" pitchFamily="34" charset="0"/>
              </a:rPr>
              <a:t> dans le sol à la base ou en périphérie des plants. </a:t>
            </a:r>
          </a:p>
          <a:p>
            <a:pPr algn="l"/>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Les </a:t>
            </a:r>
            <a:r>
              <a:rPr lang="fr-CA" sz="1800" b="0" i="0" u="none" strike="noStrike" baseline="0" dirty="0" err="1">
                <a:solidFill>
                  <a:srgbClr val="000000"/>
                </a:solidFill>
                <a:latin typeface="Arial" panose="020B0604020202020204" pitchFamily="34" charset="0"/>
              </a:rPr>
              <a:t>oeufs</a:t>
            </a:r>
            <a:r>
              <a:rPr lang="fr-CA" sz="1800" b="0" i="0" u="none" strike="noStrike" baseline="0" dirty="0">
                <a:solidFill>
                  <a:srgbClr val="000000"/>
                </a:solidFill>
                <a:latin typeface="Arial" panose="020B0604020202020204" pitchFamily="34" charset="0"/>
              </a:rPr>
              <a:t> éclosent après une dizaine de jours </a:t>
            </a:r>
          </a:p>
          <a:p>
            <a:pPr algn="l"/>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Les larves s'alimentent exclusivement du système racinaire des cucurbitacées pendant une période d'environ un mois avant d'entamer leur </a:t>
            </a:r>
            <a:r>
              <a:rPr lang="fr-CA" sz="1800" b="0" i="0" u="none" strike="noStrike" baseline="0" dirty="0" err="1">
                <a:solidFill>
                  <a:srgbClr val="000000"/>
                </a:solidFill>
                <a:latin typeface="Arial" panose="020B0604020202020204" pitchFamily="34" charset="0"/>
              </a:rPr>
              <a:t>pupaison</a:t>
            </a:r>
            <a:r>
              <a:rPr lang="fr-CA" sz="1800" b="0" i="0" u="none" strike="noStrike" baseline="0" dirty="0">
                <a:solidFill>
                  <a:srgbClr val="000000"/>
                </a:solidFill>
                <a:latin typeface="Arial" panose="020B0604020202020204" pitchFamily="34" charset="0"/>
              </a:rPr>
              <a:t>. </a:t>
            </a:r>
          </a:p>
          <a:p>
            <a:pPr algn="l"/>
            <a:endParaRPr lang="fr-CA" sz="1800" b="0" i="0" u="none" strike="noStrike" baseline="0" dirty="0">
              <a:solidFill>
                <a:srgbClr val="000000"/>
              </a:solidFill>
              <a:latin typeface="Arial" panose="020B0604020202020204" pitchFamily="34" charset="0"/>
            </a:endParaRPr>
          </a:p>
          <a:p>
            <a:r>
              <a:rPr lang="fr-CA" sz="1800" b="0" i="0" u="none" strike="noStrike" baseline="0" dirty="0">
                <a:solidFill>
                  <a:srgbClr val="000000"/>
                </a:solidFill>
                <a:latin typeface="Arial" panose="020B0604020202020204" pitchFamily="34" charset="0"/>
              </a:rPr>
              <a:t>La </a:t>
            </a:r>
            <a:r>
              <a:rPr lang="fr-CA" sz="1800" b="0" i="0" u="none" strike="noStrike" baseline="0" dirty="0" err="1">
                <a:solidFill>
                  <a:srgbClr val="000000"/>
                </a:solidFill>
                <a:latin typeface="Arial" panose="020B0604020202020204" pitchFamily="34" charset="0"/>
              </a:rPr>
              <a:t>pupaison</a:t>
            </a:r>
            <a:r>
              <a:rPr lang="fr-CA" sz="1800" b="0" i="0" u="none" strike="noStrike" baseline="0" dirty="0">
                <a:solidFill>
                  <a:srgbClr val="000000"/>
                </a:solidFill>
                <a:latin typeface="Arial" panose="020B0604020202020204" pitchFamily="34" charset="0"/>
              </a:rPr>
              <a:t> est d’une durée d’environ deux semaines et, à partir de la fin juillet ou du début août, les nouveaux adultes émergent du sol et commencent à s’alimenter sur les cucurbitacées. </a:t>
            </a:r>
          </a:p>
          <a:p>
            <a:endParaRPr lang="fr-CA" sz="1800" b="0" i="0" u="none" strike="noStrike" baseline="0" dirty="0">
              <a:solidFill>
                <a:srgbClr val="000000"/>
              </a:solidFill>
              <a:latin typeface="Arial" panose="020B0604020202020204" pitchFamily="34" charset="0"/>
            </a:endParaRPr>
          </a:p>
          <a:p>
            <a:r>
              <a:rPr lang="fr-CA" sz="4400" b="0" i="0" dirty="0">
                <a:solidFill>
                  <a:srgbClr val="000000"/>
                </a:solidFill>
                <a:effectLst/>
                <a:latin typeface="Times New Roman" panose="02020603050405020304" pitchFamily="18" charset="0"/>
              </a:rPr>
              <a:t>En fin de saison, quand il n'y a plus de cucurbitacées en croissance, la CRC s'attaque aux composées, particulièrement la verge-d'or et les asters sauvages. Les dahlias et les tournesols l'attirent également.</a:t>
            </a:r>
            <a:endParaRPr lang="fr-CA" sz="1800" b="0" i="0" u="none" strike="noStrike" baseline="0" dirty="0">
              <a:solidFill>
                <a:srgbClr val="000000"/>
              </a:solidFill>
              <a:latin typeface="Arial" panose="020B0604020202020204" pitchFamily="34" charset="0"/>
            </a:endParaRPr>
          </a:p>
          <a:p>
            <a:endParaRPr lang="fr-CA" sz="1800" b="0" i="0" u="none" strike="noStrike" baseline="0" dirty="0">
              <a:solidFill>
                <a:srgbClr val="000000"/>
              </a:solidFill>
              <a:latin typeface="Arial" panose="020B0604020202020204" pitchFamily="34" charset="0"/>
            </a:endParaRPr>
          </a:p>
          <a:p>
            <a:pPr algn="l"/>
            <a:r>
              <a:rPr lang="fr-CA" sz="1800" b="0" i="0" u="none" strike="noStrike" baseline="0" dirty="0">
                <a:latin typeface="CIDFont+F1"/>
              </a:rPr>
              <a:t>Au Québec, deux pics de populations de </a:t>
            </a:r>
            <a:r>
              <a:rPr lang="fr-CA" sz="1800" b="0" i="0" u="none" strike="noStrike" baseline="0" dirty="0" err="1">
                <a:latin typeface="CIDFont+F1"/>
              </a:rPr>
              <a:t>CRCs</a:t>
            </a:r>
            <a:r>
              <a:rPr lang="fr-CA" sz="1800" b="0" i="0" u="none" strike="noStrike" baseline="0" dirty="0">
                <a:latin typeface="CIDFont+F1"/>
              </a:rPr>
              <a:t> sont remarquables durant la saison de croissance de</a:t>
            </a:r>
          </a:p>
          <a:p>
            <a:pPr algn="l"/>
            <a:r>
              <a:rPr lang="fr-CA" sz="1800" b="0" i="0" u="none" strike="noStrike" baseline="0" dirty="0">
                <a:latin typeface="CIDFont+F1"/>
              </a:rPr>
              <a:t>cucurbitacées. Le premier pic arrive en début juin, lorsque les adultes qui ont hiberné envahissent les</a:t>
            </a:r>
          </a:p>
          <a:p>
            <a:pPr algn="l"/>
            <a:r>
              <a:rPr lang="fr-CA" sz="1800" b="0" i="0" u="none" strike="noStrike" baseline="0" dirty="0">
                <a:latin typeface="CIDFont+F1"/>
              </a:rPr>
              <a:t>semis de cucurbitacées. C’est ensuite la progéniture de ces adultes qui forment le second pic qui a lieu</a:t>
            </a:r>
          </a:p>
          <a:p>
            <a:pPr algn="l"/>
            <a:r>
              <a:rPr lang="fr-CA" sz="1800" b="0" i="0" u="none" strike="noStrike" baseline="0" dirty="0">
                <a:latin typeface="CIDFont+F1"/>
              </a:rPr>
              <a:t>vers la fin juillet ou début août.</a:t>
            </a:r>
            <a:endParaRPr lang="fr-CA" sz="1800" b="0" i="0" u="none" strike="noStrike" baseline="0" dirty="0">
              <a:solidFill>
                <a:srgbClr val="000000"/>
              </a:solidFill>
              <a:latin typeface="Arial" panose="020B0604020202020204" pitchFamily="34" charset="0"/>
            </a:endParaRPr>
          </a:p>
          <a:p>
            <a:endParaRPr lang="fr-CA" sz="1800" b="0" i="0" u="none" strike="noStrike" baseline="0" dirty="0">
              <a:solidFill>
                <a:srgbClr val="000000"/>
              </a:solidFill>
              <a:latin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4</a:t>
            </a:fld>
            <a:endParaRPr lang="fr-CA"/>
          </a:p>
        </p:txBody>
      </p:sp>
    </p:spTree>
    <p:extLst>
      <p:ext uri="{BB962C8B-B14F-4D97-AF65-F5344CB8AC3E}">
        <p14:creationId xmlns:p14="http://schemas.microsoft.com/office/powerpoint/2010/main" val="159945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A" b="0" i="0" dirty="0">
                <a:solidFill>
                  <a:srgbClr val="000000"/>
                </a:solidFill>
                <a:effectLst/>
                <a:latin typeface="Times New Roman" panose="02020603050405020304" pitchFamily="18" charset="0"/>
              </a:rPr>
              <a:t>La CRC adulte s'attaque au feuillage des jeunes plants dès leur apparition au champ. La tige peut être dévorée, parfois presque entièrement, au niveau du sol. La nourriture préférée de l'adulte est toutefois la fleur. Les fruits peuvent aussi être attaqués, surtout quand le feuillage vieillit et devient moins attrayant.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CA" b="0" i="0" dirty="0">
              <a:solidFill>
                <a:srgbClr val="000000"/>
              </a:solidFill>
              <a:effectLst/>
              <a:latin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b="0" i="0" dirty="0">
                <a:solidFill>
                  <a:srgbClr val="000000"/>
                </a:solidFill>
                <a:effectLst/>
                <a:latin typeface="Times New Roman" panose="02020603050405020304" pitchFamily="18" charset="0"/>
              </a:rPr>
              <a:t>Les dommages occasionnés par les larves consistent surtout en dommage aux racines. Elles dévorent entièrement les plus petites et transpercent les plus grosses. Sur les très jeunes plants, la larve peut pénétrer la tige et y grimper par l'intérieur. En sol humide, les larves attaquent parfois les fruits et même les feuilles qui sont en contact avec le sol. https://www.eap.mcgill.ca/agrobio/ab320-07.htm</a:t>
            </a:r>
            <a:endParaRPr lang="fr-CA" b="0" i="0" dirty="0">
              <a:solidFill>
                <a:srgbClr val="333333"/>
              </a:solidFill>
              <a:effectLst/>
              <a:latin typeface="Noto Sans" panose="020B050204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fr-CA" b="0" i="0" dirty="0">
              <a:solidFill>
                <a:srgbClr val="333333"/>
              </a:solidFill>
              <a:effectLst/>
              <a:latin typeface="Noto Sans" panose="020B050204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Transmission de maladie</a:t>
            </a:r>
          </a:p>
          <a:p>
            <a:r>
              <a:rPr lang="fr-CA" b="0" i="0" dirty="0">
                <a:solidFill>
                  <a:srgbClr val="000000"/>
                </a:solidFill>
                <a:effectLst/>
                <a:latin typeface="Times New Roman" panose="02020603050405020304" pitchFamily="18" charset="0"/>
              </a:rPr>
              <a:t>La CRC adulte est l'agent principal de dissémination de la flétrissure bactérienne (</a:t>
            </a:r>
            <a:r>
              <a:rPr lang="fr-CA" b="0" i="1" dirty="0" err="1">
                <a:solidFill>
                  <a:srgbClr val="000000"/>
                </a:solidFill>
                <a:effectLst/>
                <a:latin typeface="Times New Roman" panose="02020603050405020304" pitchFamily="18" charset="0"/>
              </a:rPr>
              <a:t>Erwinia</a:t>
            </a:r>
            <a:r>
              <a:rPr lang="fr-CA" b="0" i="1" dirty="0">
                <a:solidFill>
                  <a:srgbClr val="000000"/>
                </a:solidFill>
                <a:effectLst/>
                <a:latin typeface="Times New Roman" panose="02020603050405020304" pitchFamily="18" charset="0"/>
              </a:rPr>
              <a:t> </a:t>
            </a:r>
            <a:r>
              <a:rPr lang="fr-CA" b="0" i="1" dirty="0" err="1">
                <a:solidFill>
                  <a:srgbClr val="000000"/>
                </a:solidFill>
                <a:effectLst/>
                <a:latin typeface="Times New Roman" panose="02020603050405020304" pitchFamily="18" charset="0"/>
              </a:rPr>
              <a:t>tracheiphila</a:t>
            </a:r>
            <a:r>
              <a:rPr lang="fr-CA" b="0" i="0" dirty="0">
                <a:solidFill>
                  <a:srgbClr val="000000"/>
                </a:solidFill>
                <a:effectLst/>
                <a:latin typeface="Times New Roman" panose="02020603050405020304" pitchFamily="18" charset="0"/>
              </a:rPr>
              <a:t>)</a:t>
            </a:r>
          </a:p>
          <a:p>
            <a:pPr algn="l"/>
            <a:endParaRPr lang="fr-CA" sz="1800" b="0" i="0" u="none" strike="noStrike" baseline="0" dirty="0">
              <a:latin typeface="CIDFont+F1"/>
            </a:endParaRPr>
          </a:p>
          <a:p>
            <a:pPr algn="l"/>
            <a:r>
              <a:rPr lang="fr-CA" sz="1800" b="0" i="0" u="none" strike="noStrike" baseline="0" dirty="0">
                <a:latin typeface="CIDFont+F1"/>
              </a:rPr>
              <a:t>Bien que la CRC cause des dommages directs aux plants en se nourrissant des racines, feuilles, fleurs et</a:t>
            </a:r>
          </a:p>
          <a:p>
            <a:pPr algn="l"/>
            <a:r>
              <a:rPr lang="fr-CA" sz="1800" b="0" i="0" u="none" strike="noStrike" baseline="0" dirty="0">
                <a:latin typeface="CIDFont+F1"/>
              </a:rPr>
              <a:t>fruits, pouvant ainsi réduire jusqu’à 15% les rendements, c’est le flétrissement bactérien transmis par la</a:t>
            </a:r>
          </a:p>
          <a:p>
            <a:pPr algn="l"/>
            <a:r>
              <a:rPr lang="fr-CA" sz="1800" b="0" i="0" u="none" strike="noStrike" baseline="0" dirty="0">
                <a:latin typeface="CIDFont+F1"/>
              </a:rPr>
              <a:t>CRC qui cause les pertes plus importantes (</a:t>
            </a:r>
            <a:r>
              <a:rPr lang="fr-CA" sz="1800" b="0" i="0" u="none" strike="noStrike" baseline="0" dirty="0" err="1">
                <a:latin typeface="CIDFont+F1"/>
              </a:rPr>
              <a:t>Ellers</a:t>
            </a:r>
            <a:r>
              <a:rPr lang="fr-CA" sz="1800" b="0" i="0" u="none" strike="noStrike" baseline="0" dirty="0">
                <a:latin typeface="CIDFont+F1"/>
              </a:rPr>
              <a:t>-Kirk et Fleischer, 2006; Fleischer </a:t>
            </a:r>
            <a:r>
              <a:rPr lang="fr-CA" sz="1800" b="0" i="0" u="none" strike="noStrike" baseline="0" dirty="0">
                <a:latin typeface="CIDFont+F3"/>
              </a:rPr>
              <a:t>et al</a:t>
            </a:r>
            <a:r>
              <a:rPr lang="fr-CA" sz="1800" b="0" i="0" u="none" strike="noStrike" baseline="0" dirty="0">
                <a:latin typeface="CIDFont+F1"/>
              </a:rPr>
              <a:t>., 1999). Comme</a:t>
            </a:r>
          </a:p>
          <a:p>
            <a:pPr algn="l"/>
            <a:r>
              <a:rPr lang="fr-CA" sz="1800" b="0" i="0" u="none" strike="noStrike" baseline="0" dirty="0">
                <a:latin typeface="CIDFont+F1"/>
              </a:rPr>
              <a:t>son nom l’indique, le flétrissement bactérien est une maladie vasculaire causant d’abord le flétrissement</a:t>
            </a:r>
          </a:p>
          <a:p>
            <a:pPr algn="l"/>
            <a:r>
              <a:rPr lang="fr-CA" sz="1800" b="0" i="0" u="none" strike="noStrike" baseline="0" dirty="0">
                <a:latin typeface="CIDFont+F1"/>
              </a:rPr>
              <a:t>des feuilles vertes, les rendant jaunes et/ou brunes. Elle se transmet habituellement avant le stade de 5F.</a:t>
            </a:r>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5</a:t>
            </a:fld>
            <a:endParaRPr lang="fr-CA"/>
          </a:p>
        </p:txBody>
      </p:sp>
    </p:spTree>
    <p:extLst>
      <p:ext uri="{BB962C8B-B14F-4D97-AF65-F5344CB8AC3E}">
        <p14:creationId xmlns:p14="http://schemas.microsoft.com/office/powerpoint/2010/main" val="117234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dirty="0">
                <a:effectLst/>
                <a:latin typeface="Calibri" panose="020F0502020204030204" pitchFamily="34" charset="0"/>
                <a:ea typeface="Aptos" panose="020B0004020202020204" pitchFamily="34" charset="0"/>
                <a:cs typeface="Aptos" panose="020B0004020202020204" pitchFamily="34" charset="0"/>
              </a:rPr>
              <a:t>En conventionnel, nous avons le traitement de semence dont la matière active est le thiaméthoxame (les traitements sont le FI400 où le F signifie fongicides, il en a 3 traitements et I, l’insecticide, au total 4 pesticides dans l’enrobage de la semence traitée en usine). Pour les traitements de semence sur légumes, nous n’avons pas besoin de produire une prescription/justification.</a:t>
            </a:r>
            <a:endParaRPr lang="fr-CA" sz="1800" dirty="0">
              <a:effectLst/>
              <a:latin typeface="Aptos" panose="020B0004020202020204" pitchFamily="34" charset="0"/>
              <a:ea typeface="Aptos" panose="020B0004020202020204" pitchFamily="34" charset="0"/>
              <a:cs typeface="Aptos" panose="020B0004020202020204" pitchFamily="34" charset="0"/>
            </a:endParaRPr>
          </a:p>
          <a:p>
            <a:r>
              <a:rPr lang="fr-CA" sz="1800" dirty="0">
                <a:effectLst/>
                <a:latin typeface="Calibri" panose="020F0502020204030204" pitchFamily="34" charset="0"/>
                <a:ea typeface="Aptos" panose="020B0004020202020204" pitchFamily="34" charset="0"/>
                <a:cs typeface="Aptos" panose="020B0004020202020204" pitchFamily="34" charset="0"/>
              </a:rPr>
              <a:t> </a:t>
            </a:r>
            <a:endParaRPr lang="fr-CA" sz="1800" dirty="0">
              <a:effectLst/>
              <a:latin typeface="Aptos" panose="020B0004020202020204" pitchFamily="34" charset="0"/>
              <a:ea typeface="Aptos" panose="020B0004020202020204" pitchFamily="34" charset="0"/>
              <a:cs typeface="Aptos" panose="020B0004020202020204" pitchFamily="34" charset="0"/>
            </a:endParaRPr>
          </a:p>
          <a:p>
            <a:r>
              <a:rPr lang="fr-CA" sz="1800" dirty="0">
                <a:effectLst/>
                <a:latin typeface="Calibri" panose="020F0502020204030204" pitchFamily="34" charset="0"/>
                <a:ea typeface="Aptos" panose="020B0004020202020204" pitchFamily="34" charset="0"/>
                <a:cs typeface="Aptos" panose="020B0004020202020204" pitchFamily="34" charset="0"/>
              </a:rPr>
              <a:t>L’</a:t>
            </a:r>
            <a:r>
              <a:rPr lang="fr-CA" sz="1800" dirty="0" err="1">
                <a:effectLst/>
                <a:latin typeface="Calibri" panose="020F0502020204030204" pitchFamily="34" charset="0"/>
                <a:ea typeface="Aptos" panose="020B0004020202020204" pitchFamily="34" charset="0"/>
                <a:cs typeface="Aptos" panose="020B0004020202020204" pitchFamily="34" charset="0"/>
              </a:rPr>
              <a:t>imidaclopide</a:t>
            </a:r>
            <a:r>
              <a:rPr lang="fr-CA" sz="1800" dirty="0">
                <a:effectLst/>
                <a:latin typeface="Calibri" panose="020F0502020204030204" pitchFamily="34" charset="0"/>
                <a:ea typeface="Aptos" panose="020B0004020202020204" pitchFamily="34" charset="0"/>
                <a:cs typeface="Aptos" panose="020B0004020202020204" pitchFamily="34" charset="0"/>
              </a:rPr>
              <a:t> n’est plus homologué dans les cucurbitacées  depuis longtemps (</a:t>
            </a:r>
            <a:r>
              <a:rPr lang="fr-FR" sz="1800" dirty="0">
                <a:effectLst/>
                <a:latin typeface="Calibri" panose="020F0502020204030204" pitchFamily="34" charset="0"/>
                <a:ea typeface="Aptos" panose="020B0004020202020204" pitchFamily="34" charset="0"/>
                <a:cs typeface="Aptos" panose="020B0004020202020204" pitchFamily="34" charset="0"/>
              </a:rPr>
              <a:t>l’Admire, l’Alias, </a:t>
            </a:r>
            <a:r>
              <a:rPr lang="fr-FR" sz="1800" dirty="0" err="1">
                <a:effectLst/>
                <a:latin typeface="Calibri" panose="020F0502020204030204" pitchFamily="34" charset="0"/>
                <a:ea typeface="Aptos" panose="020B0004020202020204" pitchFamily="34" charset="0"/>
                <a:cs typeface="Aptos" panose="020B0004020202020204" pitchFamily="34" charset="0"/>
              </a:rPr>
              <a:t>Grapple</a:t>
            </a:r>
            <a:r>
              <a:rPr lang="fr-FR" sz="1800" dirty="0">
                <a:effectLst/>
                <a:latin typeface="Calibri" panose="020F0502020204030204" pitchFamily="34" charset="0"/>
                <a:ea typeface="Aptos" panose="020B0004020202020204" pitchFamily="34" charset="0"/>
                <a:cs typeface="Aptos" panose="020B0004020202020204" pitchFamily="34" charset="0"/>
              </a:rPr>
              <a:t>). Le traitement foliaire CLUTCH (</a:t>
            </a:r>
            <a:r>
              <a:rPr lang="fr-FR" sz="1800" dirty="0" err="1">
                <a:effectLst/>
                <a:latin typeface="Calibri" panose="020F0502020204030204" pitchFamily="34" charset="0"/>
                <a:ea typeface="Aptos" panose="020B0004020202020204" pitchFamily="34" charset="0"/>
                <a:cs typeface="Aptos" panose="020B0004020202020204" pitchFamily="34" charset="0"/>
              </a:rPr>
              <a:t>m.a</a:t>
            </a:r>
            <a:r>
              <a:rPr lang="fr-FR" sz="1800" dirty="0">
                <a:effectLst/>
                <a:latin typeface="Calibri" panose="020F0502020204030204" pitchFamily="34" charset="0"/>
                <a:ea typeface="Aptos" panose="020B0004020202020204" pitchFamily="34" charset="0"/>
                <a:cs typeface="Aptos" panose="020B0004020202020204" pitchFamily="34" charset="0"/>
              </a:rPr>
              <a:t> clothianidine) est en réévaluation. En 2024, nous pouvions encore l’appliquer mais sous condition d’une prescription/justification faite par l’agronome. </a:t>
            </a:r>
            <a:r>
              <a:rPr lang="fr-FR" sz="1800" dirty="0" err="1">
                <a:effectLst/>
                <a:latin typeface="Calibri" panose="020F0502020204030204" pitchFamily="34" charset="0"/>
                <a:ea typeface="Aptos" panose="020B0004020202020204" pitchFamily="34" charset="0"/>
                <a:cs typeface="Aptos" panose="020B0004020202020204" pitchFamily="34" charset="0"/>
              </a:rPr>
              <a:t>Minecto</a:t>
            </a:r>
            <a:r>
              <a:rPr lang="fr-FR" sz="1800" dirty="0">
                <a:effectLst/>
                <a:latin typeface="Calibri" panose="020F0502020204030204" pitchFamily="34" charset="0"/>
                <a:ea typeface="Aptos" panose="020B0004020202020204" pitchFamily="34" charset="0"/>
                <a:cs typeface="Aptos" panose="020B0004020202020204" pitchFamily="34" charset="0"/>
              </a:rPr>
              <a:t> Duo n’est plus homologué dans les cucurbitacées (m. : Thiaméthoxame+ </a:t>
            </a:r>
            <a:r>
              <a:rPr lang="fr-FR" sz="1800" dirty="0" err="1">
                <a:effectLst/>
                <a:latin typeface="Calibri" panose="020F0502020204030204" pitchFamily="34" charset="0"/>
                <a:ea typeface="Aptos" panose="020B0004020202020204" pitchFamily="34" charset="0"/>
                <a:cs typeface="Aptos" panose="020B0004020202020204" pitchFamily="34" charset="0"/>
              </a:rPr>
              <a:t>Cyantraniliprole</a:t>
            </a:r>
            <a:r>
              <a:rPr lang="fr-FR" sz="1800" dirty="0">
                <a:effectLst/>
                <a:latin typeface="Calibri" panose="020F0502020204030204" pitchFamily="34" charset="0"/>
                <a:ea typeface="Aptos" panose="020B0004020202020204" pitchFamily="34" charset="0"/>
                <a:cs typeface="Aptos" panose="020B0004020202020204" pitchFamily="34" charset="0"/>
              </a:rPr>
              <a:t>).</a:t>
            </a:r>
          </a:p>
          <a:p>
            <a:endParaRPr lang="fr-FR" sz="1800" dirty="0">
              <a:effectLst/>
              <a:latin typeface="Calibri" panose="020F0502020204030204" pitchFamily="34" charset="0"/>
              <a:ea typeface="Aptos" panose="020B0004020202020204" pitchFamily="34" charset="0"/>
              <a:cs typeface="Aptos" panose="020B0004020202020204" pitchFamily="34" charset="0"/>
            </a:endParaRPr>
          </a:p>
          <a:p>
            <a:r>
              <a:rPr lang="fr-FR" sz="1800" dirty="0" err="1">
                <a:effectLst/>
                <a:latin typeface="Calibri" panose="020F0502020204030204" pitchFamily="34" charset="0"/>
                <a:ea typeface="Aptos" panose="020B0004020202020204" pitchFamily="34" charset="0"/>
                <a:cs typeface="Aptos" panose="020B0004020202020204" pitchFamily="34" charset="0"/>
              </a:rPr>
              <a:t>Pyganic</a:t>
            </a:r>
            <a:r>
              <a:rPr lang="fr-FR" sz="1800" dirty="0">
                <a:effectLst/>
                <a:latin typeface="Calibri" panose="020F0502020204030204" pitchFamily="34" charset="0"/>
                <a:ea typeface="Aptos" panose="020B0004020202020204" pitchFamily="34" charset="0"/>
                <a:cs typeface="Aptos" panose="020B0004020202020204" pitchFamily="34" charset="0"/>
              </a:rPr>
              <a:t> (remplace </a:t>
            </a:r>
            <a:r>
              <a:rPr lang="fr-FR" sz="1800" dirty="0" err="1">
                <a:effectLst/>
                <a:latin typeface="Calibri" panose="020F0502020204030204" pitchFamily="34" charset="0"/>
                <a:ea typeface="Aptos" panose="020B0004020202020204" pitchFamily="34" charset="0"/>
                <a:cs typeface="Aptos" panose="020B0004020202020204" pitchFamily="34" charset="0"/>
              </a:rPr>
              <a:t>Trounce</a:t>
            </a:r>
            <a:r>
              <a:rPr lang="fr-FR" sz="1800" dirty="0">
                <a:effectLst/>
                <a:latin typeface="Calibri" panose="020F0502020204030204" pitchFamily="34" charset="0"/>
                <a:ea typeface="Aptos" panose="020B0004020202020204" pitchFamily="34" charset="0"/>
                <a:cs typeface="Aptos" panose="020B0004020202020204" pitchFamily="34" charset="0"/>
              </a:rPr>
              <a:t>)</a:t>
            </a:r>
            <a:endParaRPr lang="fr-CA" sz="1800" dirty="0">
              <a:effectLst/>
              <a:latin typeface="Aptos" panose="020B0004020202020204" pitchFamily="34" charset="0"/>
              <a:ea typeface="Aptos" panose="020B0004020202020204" pitchFamily="34" charset="0"/>
              <a:cs typeface="Aptos" panose="020B00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6</a:t>
            </a:fld>
            <a:endParaRPr lang="fr-CA"/>
          </a:p>
        </p:txBody>
      </p:sp>
    </p:spTree>
    <p:extLst>
      <p:ext uri="{BB962C8B-B14F-4D97-AF65-F5344CB8AC3E}">
        <p14:creationId xmlns:p14="http://schemas.microsoft.com/office/powerpoint/2010/main" val="198103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9ABC6-C366-C3F7-BEF7-F3ED541045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874391-3F8F-B114-DA02-FC0FCDA4BA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80EABB-0686-B087-F2C5-D00952D6CEB8}"/>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CA" dirty="0"/>
          </a:p>
          <a:p>
            <a:r>
              <a:rPr lang="fr-CA" dirty="0"/>
              <a:t>Fertilisation : 40 unité de N au semis seigle automne + 40 unité de N au printemps</a:t>
            </a:r>
          </a:p>
          <a:p>
            <a:r>
              <a:rPr lang="fr-CA" dirty="0"/>
              <a:t>Taux de semis de 160 kg/ha</a:t>
            </a:r>
          </a:p>
          <a:p>
            <a:r>
              <a:rPr lang="fr-CA" dirty="0"/>
              <a:t>Semoir céréale</a:t>
            </a:r>
          </a:p>
        </p:txBody>
      </p:sp>
      <p:sp>
        <p:nvSpPr>
          <p:cNvPr id="4" name="Espace réservé du numéro de diapositive 3">
            <a:extLst>
              <a:ext uri="{FF2B5EF4-FFF2-40B4-BE49-F238E27FC236}">
                <a16:creationId xmlns:a16="http://schemas.microsoft.com/office/drawing/2014/main" id="{7A0569CF-AAFA-BD56-F488-082EB1C2B1DC}"/>
              </a:ext>
            </a:extLst>
          </p:cNvPr>
          <p:cNvSpPr>
            <a:spLocks noGrp="1"/>
          </p:cNvSpPr>
          <p:nvPr>
            <p:ph type="sldNum" sz="quarter" idx="5"/>
          </p:nvPr>
        </p:nvSpPr>
        <p:spPr/>
        <p:txBody>
          <a:bodyPr/>
          <a:lstStyle/>
          <a:p>
            <a:fld id="{847B2F52-8C84-40D3-9810-BE1C39603C57}" type="slidenum">
              <a:rPr lang="fr-CA" smtClean="0"/>
              <a:t>7</a:t>
            </a:fld>
            <a:endParaRPr lang="fr-CA"/>
          </a:p>
        </p:txBody>
      </p:sp>
    </p:spTree>
    <p:extLst>
      <p:ext uri="{BB962C8B-B14F-4D97-AF65-F5344CB8AC3E}">
        <p14:creationId xmlns:p14="http://schemas.microsoft.com/office/powerpoint/2010/main" val="384471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685800" rtl="0" eaLnBrk="1" fontAlgn="auto" latinLnBrk="0" hangingPunct="1">
              <a:lnSpc>
                <a:spcPct val="100000"/>
              </a:lnSpc>
              <a:spcBef>
                <a:spcPts val="0"/>
              </a:spcBef>
              <a:spcAft>
                <a:spcPts val="0"/>
              </a:spcAft>
              <a:buClrTx/>
              <a:buSzTx/>
              <a:buFontTx/>
              <a:buNone/>
              <a:tabLst/>
              <a:defRPr/>
            </a:pPr>
            <a:r>
              <a:rPr lang="fr-CA" dirty="0"/>
              <a:t>Fertilisation : 40 unité de N au printemps</a:t>
            </a:r>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8</a:t>
            </a:fld>
            <a:endParaRPr lang="fr-CA"/>
          </a:p>
        </p:txBody>
      </p:sp>
    </p:spTree>
    <p:extLst>
      <p:ext uri="{BB962C8B-B14F-4D97-AF65-F5344CB8AC3E}">
        <p14:creationId xmlns:p14="http://schemas.microsoft.com/office/powerpoint/2010/main" val="3877822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Producers observed fewer SCB in fields with  Winter Rye Cover Crop than in other fields</a:t>
            </a:r>
            <a:endParaRPr lang="fr-CA"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fr-CA" sz="900" dirty="0"/>
              <a:t>But the </a:t>
            </a:r>
            <a:r>
              <a:rPr lang="fr-CA" sz="900" dirty="0" err="1"/>
              <a:t>producers</a:t>
            </a:r>
            <a:r>
              <a:rPr lang="fr-CA" sz="900" dirty="0"/>
              <a:t> use </a:t>
            </a:r>
            <a:r>
              <a:rPr lang="fr-CA" sz="900" dirty="0" err="1"/>
              <a:t>also</a:t>
            </a:r>
            <a:r>
              <a:rPr lang="fr-CA" sz="900" dirty="0"/>
              <a:t> </a:t>
            </a:r>
            <a:r>
              <a:rPr lang="fr-CA" sz="900" dirty="0" err="1"/>
              <a:t>seed</a:t>
            </a:r>
            <a:r>
              <a:rPr lang="fr-CA" sz="900" dirty="0"/>
              <a:t> </a:t>
            </a:r>
            <a:r>
              <a:rPr lang="fr-CA" sz="900" dirty="0" err="1"/>
              <a:t>treatments</a:t>
            </a:r>
            <a:r>
              <a:rPr lang="fr-CA" sz="900" dirty="0"/>
              <a:t> </a:t>
            </a:r>
            <a:endParaRPr lang="en-CA" dirty="0"/>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11</a:t>
            </a:fld>
            <a:endParaRPr lang="fr-CA"/>
          </a:p>
        </p:txBody>
      </p:sp>
    </p:spTree>
    <p:extLst>
      <p:ext uri="{BB962C8B-B14F-4D97-AF65-F5344CB8AC3E}">
        <p14:creationId xmlns:p14="http://schemas.microsoft.com/office/powerpoint/2010/main" val="730794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Précédent cultural: prairie</a:t>
            </a:r>
          </a:p>
          <a:p>
            <a:endParaRPr lang="fr-FR" dirty="0"/>
          </a:p>
          <a:p>
            <a:r>
              <a:rPr lang="fr-CA" dirty="0"/>
              <a:t>Pour 2023, 7 juin : passage rouleau et semis parcelle seigle 11 juin: semis parcelle témoin, 12 juin: 2 passe de rouleau, 6 juillet: 2ieme semis des courges parcelle seigle, 12 juillet: 2ieme semis parcelle témoin</a:t>
            </a:r>
            <a:endParaRPr lang="fr-FR" dirty="0"/>
          </a:p>
          <a:p>
            <a:endParaRPr lang="fr-CA" dirty="0"/>
          </a:p>
        </p:txBody>
      </p:sp>
      <p:sp>
        <p:nvSpPr>
          <p:cNvPr id="4" name="Espace réservé du numéro de diapositive 3"/>
          <p:cNvSpPr>
            <a:spLocks noGrp="1"/>
          </p:cNvSpPr>
          <p:nvPr>
            <p:ph type="sldNum" sz="quarter" idx="5"/>
          </p:nvPr>
        </p:nvSpPr>
        <p:spPr/>
        <p:txBody>
          <a:bodyPr/>
          <a:lstStyle/>
          <a:p>
            <a:fld id="{847B2F52-8C84-40D3-9810-BE1C39603C57}" type="slidenum">
              <a:rPr lang="fr-CA" smtClean="0"/>
              <a:t>13</a:t>
            </a:fld>
            <a:endParaRPr lang="fr-CA"/>
          </a:p>
        </p:txBody>
      </p:sp>
    </p:spTree>
    <p:extLst>
      <p:ext uri="{BB962C8B-B14F-4D97-AF65-F5344CB8AC3E}">
        <p14:creationId xmlns:p14="http://schemas.microsoft.com/office/powerpoint/2010/main" val="1803499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1">
    <p:spTree>
      <p:nvGrpSpPr>
        <p:cNvPr id="1" name=""/>
        <p:cNvGrpSpPr/>
        <p:nvPr/>
      </p:nvGrpSpPr>
      <p:grpSpPr>
        <a:xfrm>
          <a:off x="0" y="0"/>
          <a:ext cx="0" cy="0"/>
          <a:chOff x="0" y="0"/>
          <a:chExt cx="0" cy="0"/>
        </a:xfrm>
      </p:grpSpPr>
      <p:sp>
        <p:nvSpPr>
          <p:cNvPr id="11" name="Google Shape;16;p33">
            <a:extLst>
              <a:ext uri="{FF2B5EF4-FFF2-40B4-BE49-F238E27FC236}">
                <a16:creationId xmlns:a16="http://schemas.microsoft.com/office/drawing/2014/main" id="{35198181-022E-46F2-081B-7F7DFC67E656}"/>
              </a:ext>
            </a:extLst>
          </p:cNvPr>
          <p:cNvSpPr/>
          <p:nvPr userDrawn="1"/>
        </p:nvSpPr>
        <p:spPr>
          <a:xfrm>
            <a:off x="8526000" y="0"/>
            <a:ext cx="694200" cy="5143500"/>
          </a:xfrm>
          <a:prstGeom prst="rect">
            <a:avLst/>
          </a:prstGeom>
          <a:solidFill>
            <a:schemeClr val="tx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0;p33">
            <a:extLst>
              <a:ext uri="{FF2B5EF4-FFF2-40B4-BE49-F238E27FC236}">
                <a16:creationId xmlns:a16="http://schemas.microsoft.com/office/drawing/2014/main" id="{11C9E10D-84C9-480E-01FE-6E78A666CE64}"/>
              </a:ext>
            </a:extLst>
          </p:cNvPr>
          <p:cNvSpPr txBox="1">
            <a:spLocks noGrp="1"/>
          </p:cNvSpPr>
          <p:nvPr>
            <p:ph type="ctrTitle"/>
          </p:nvPr>
        </p:nvSpPr>
        <p:spPr>
          <a:xfrm>
            <a:off x="311700" y="1205650"/>
            <a:ext cx="3886025" cy="20487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SzPts val="5200"/>
              <a:buNone/>
              <a:defRPr sz="36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13" name="Google Shape;11;p33">
            <a:extLst>
              <a:ext uri="{FF2B5EF4-FFF2-40B4-BE49-F238E27FC236}">
                <a16:creationId xmlns:a16="http://schemas.microsoft.com/office/drawing/2014/main" id="{B9F839CC-3B97-7A90-5BBE-01E6CCD8B2A4}"/>
              </a:ext>
            </a:extLst>
          </p:cNvPr>
          <p:cNvSpPr txBox="1">
            <a:spLocks noGrp="1"/>
          </p:cNvSpPr>
          <p:nvPr>
            <p:ph type="subTitle" idx="1"/>
          </p:nvPr>
        </p:nvSpPr>
        <p:spPr>
          <a:xfrm>
            <a:off x="311700" y="3453250"/>
            <a:ext cx="3855600" cy="110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dirty="0"/>
          </a:p>
        </p:txBody>
      </p:sp>
      <p:grpSp>
        <p:nvGrpSpPr>
          <p:cNvPr id="14" name="Google Shape;12;p33">
            <a:extLst>
              <a:ext uri="{FF2B5EF4-FFF2-40B4-BE49-F238E27FC236}">
                <a16:creationId xmlns:a16="http://schemas.microsoft.com/office/drawing/2014/main" id="{6705CCB8-2B22-0E21-ADD8-A20833B35D58}"/>
              </a:ext>
            </a:extLst>
          </p:cNvPr>
          <p:cNvGrpSpPr/>
          <p:nvPr userDrawn="1"/>
        </p:nvGrpSpPr>
        <p:grpSpPr>
          <a:xfrm>
            <a:off x="4595725" y="289025"/>
            <a:ext cx="3532275" cy="3342200"/>
            <a:chOff x="4706850" y="594725"/>
            <a:chExt cx="3532275" cy="3342200"/>
          </a:xfrm>
        </p:grpSpPr>
        <p:pic>
          <p:nvPicPr>
            <p:cNvPr id="15" name="Google Shape;13;p33">
              <a:extLst>
                <a:ext uri="{FF2B5EF4-FFF2-40B4-BE49-F238E27FC236}">
                  <a16:creationId xmlns:a16="http://schemas.microsoft.com/office/drawing/2014/main" id="{1B34C5F2-550C-1697-43C0-958B173B4442}"/>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706850" y="985301"/>
              <a:ext cx="2945859" cy="2951624"/>
            </a:xfrm>
            <a:prstGeom prst="rect">
              <a:avLst/>
            </a:prstGeom>
            <a:noFill/>
            <a:ln>
              <a:noFill/>
            </a:ln>
          </p:spPr>
        </p:pic>
        <p:pic>
          <p:nvPicPr>
            <p:cNvPr id="16" name="Google Shape;14;p33">
              <a:extLst>
                <a:ext uri="{FF2B5EF4-FFF2-40B4-BE49-F238E27FC236}">
                  <a16:creationId xmlns:a16="http://schemas.microsoft.com/office/drawing/2014/main" id="{5E8A1B80-893B-7ADB-7647-AE35DEEBDC2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061574" y="594725"/>
              <a:ext cx="1177551" cy="1181633"/>
            </a:xfrm>
            <a:prstGeom prst="rect">
              <a:avLst/>
            </a:prstGeom>
            <a:noFill/>
            <a:ln>
              <a:noFill/>
            </a:ln>
          </p:spPr>
        </p:pic>
      </p:grpSp>
      <p:pic>
        <p:nvPicPr>
          <p:cNvPr id="17" name="Google Shape;15;p33">
            <a:extLst>
              <a:ext uri="{FF2B5EF4-FFF2-40B4-BE49-F238E27FC236}">
                <a16:creationId xmlns:a16="http://schemas.microsoft.com/office/drawing/2014/main" id="{A3C7FBBB-F1BE-5C5C-1E87-78BF23D62408}"/>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5119650" y="4030254"/>
            <a:ext cx="2419574" cy="525796"/>
          </a:xfrm>
          <a:prstGeom prst="rect">
            <a:avLst/>
          </a:prstGeom>
          <a:noFill/>
          <a:ln>
            <a:noFill/>
          </a:ln>
        </p:spPr>
      </p:pic>
    </p:spTree>
    <p:extLst>
      <p:ext uri="{BB962C8B-B14F-4D97-AF65-F5344CB8AC3E}">
        <p14:creationId xmlns:p14="http://schemas.microsoft.com/office/powerpoint/2010/main" val="3286880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re et contenu">
    <p:spTree>
      <p:nvGrpSpPr>
        <p:cNvPr id="1" name=""/>
        <p:cNvGrpSpPr/>
        <p:nvPr/>
      </p:nvGrpSpPr>
      <p:grpSpPr>
        <a:xfrm>
          <a:off x="0" y="0"/>
          <a:ext cx="0" cy="0"/>
          <a:chOff x="0" y="0"/>
          <a:chExt cx="0" cy="0"/>
        </a:xfrm>
      </p:grpSpPr>
      <p:pic>
        <p:nvPicPr>
          <p:cNvPr id="19" name="Google Shape;42;p38">
            <a:extLst>
              <a:ext uri="{FF2B5EF4-FFF2-40B4-BE49-F238E27FC236}">
                <a16:creationId xmlns:a16="http://schemas.microsoft.com/office/drawing/2014/main" id="{1165433F-D422-EF13-9140-F7C9E0DB59A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41041" y="4683699"/>
            <a:ext cx="392481" cy="393601"/>
          </a:xfrm>
          <a:prstGeom prst="rect">
            <a:avLst/>
          </a:prstGeom>
          <a:noFill/>
          <a:ln>
            <a:noFill/>
          </a:ln>
        </p:spPr>
      </p:pic>
      <p:grpSp>
        <p:nvGrpSpPr>
          <p:cNvPr id="10" name="Google Shape;127;p50">
            <a:extLst>
              <a:ext uri="{FF2B5EF4-FFF2-40B4-BE49-F238E27FC236}">
                <a16:creationId xmlns:a16="http://schemas.microsoft.com/office/drawing/2014/main" id="{924B9EDE-75DB-956D-0CDD-CDEC8BD7616B}"/>
              </a:ext>
            </a:extLst>
          </p:cNvPr>
          <p:cNvGrpSpPr/>
          <p:nvPr userDrawn="1"/>
        </p:nvGrpSpPr>
        <p:grpSpPr>
          <a:xfrm>
            <a:off x="0" y="-125"/>
            <a:ext cx="762000" cy="5151600"/>
            <a:chOff x="0" y="-125"/>
            <a:chExt cx="762000" cy="5151600"/>
          </a:xfrm>
        </p:grpSpPr>
        <p:sp>
          <p:nvSpPr>
            <p:cNvPr id="11" name="Google Shape;128;p50">
              <a:extLst>
                <a:ext uri="{FF2B5EF4-FFF2-40B4-BE49-F238E27FC236}">
                  <a16:creationId xmlns:a16="http://schemas.microsoft.com/office/drawing/2014/main" id="{CF68A2E7-B75E-9DB6-2A04-982E8F669B3C}"/>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BD2E78AB-8ECE-2EDE-AFAE-70CF1EEAD7E9}"/>
                </a:ext>
              </a:extLst>
            </p:cNvPr>
            <p:cNvPicPr preferRelativeResize="0"/>
            <p:nvPr/>
          </p:nvPicPr>
          <p:blipFill rotWithShape="1">
            <a:blip r:embed="rId3"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20" name="Google Shape;43;p38">
            <a:extLst>
              <a:ext uri="{FF2B5EF4-FFF2-40B4-BE49-F238E27FC236}">
                <a16:creationId xmlns:a16="http://schemas.microsoft.com/office/drawing/2014/main" id="{BE9FDE43-AA30-9801-5FA7-2BF3BDEDDD13}"/>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2" name="Google Shape;48;p39">
            <a:extLst>
              <a:ext uri="{FF2B5EF4-FFF2-40B4-BE49-F238E27FC236}">
                <a16:creationId xmlns:a16="http://schemas.microsoft.com/office/drawing/2014/main" id="{E8668E2A-67A6-BC21-E122-221D0E407294}"/>
              </a:ext>
            </a:extLst>
          </p:cNvPr>
          <p:cNvSpPr txBox="1">
            <a:spLocks noGrp="1"/>
          </p:cNvSpPr>
          <p:nvPr>
            <p:ph type="body" idx="1"/>
          </p:nvPr>
        </p:nvSpPr>
        <p:spPr>
          <a:xfrm>
            <a:off x="4998000" y="1081938"/>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4" name="Google Shape;48;p39">
            <a:extLst>
              <a:ext uri="{FF2B5EF4-FFF2-40B4-BE49-F238E27FC236}">
                <a16:creationId xmlns:a16="http://schemas.microsoft.com/office/drawing/2014/main" id="{1888E07D-7FD1-FE5D-6B6D-E7B747BAA99A}"/>
              </a:ext>
            </a:extLst>
          </p:cNvPr>
          <p:cNvSpPr txBox="1">
            <a:spLocks noGrp="1"/>
          </p:cNvSpPr>
          <p:nvPr>
            <p:ph type="body" idx="13"/>
          </p:nvPr>
        </p:nvSpPr>
        <p:spPr>
          <a:xfrm>
            <a:off x="1031875" y="1084476"/>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95880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re et contenu">
    <p:spTree>
      <p:nvGrpSpPr>
        <p:cNvPr id="1" name=""/>
        <p:cNvGrpSpPr/>
        <p:nvPr/>
      </p:nvGrpSpPr>
      <p:grpSpPr>
        <a:xfrm>
          <a:off x="0" y="0"/>
          <a:ext cx="0" cy="0"/>
          <a:chOff x="0" y="0"/>
          <a:chExt cx="0" cy="0"/>
        </a:xfrm>
      </p:grpSpPr>
      <p:pic>
        <p:nvPicPr>
          <p:cNvPr id="16" name="Google Shape;42;p38">
            <a:extLst>
              <a:ext uri="{FF2B5EF4-FFF2-40B4-BE49-F238E27FC236}">
                <a16:creationId xmlns:a16="http://schemas.microsoft.com/office/drawing/2014/main" id="{8D4818E1-CAFF-6CF1-A505-9AC177E08DF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5" name="Google Shape;43;p38">
            <a:extLst>
              <a:ext uri="{FF2B5EF4-FFF2-40B4-BE49-F238E27FC236}">
                <a16:creationId xmlns:a16="http://schemas.microsoft.com/office/drawing/2014/main" id="{FCF9534B-515F-B915-988A-62DB74F5ED37}"/>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pic>
        <p:nvPicPr>
          <p:cNvPr id="4" name="Image 3" descr="Une image contenant vert&#10;&#10;Description générée automatiquement">
            <a:extLst>
              <a:ext uri="{FF2B5EF4-FFF2-40B4-BE49-F238E27FC236}">
                <a16:creationId xmlns:a16="http://schemas.microsoft.com/office/drawing/2014/main" id="{9088B3CC-8257-C9B9-C252-AFB4A8F1D13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762000" cy="5143500"/>
          </a:xfrm>
          <a:prstGeom prst="rect">
            <a:avLst/>
          </a:prstGeom>
        </p:spPr>
      </p:pic>
      <p:sp>
        <p:nvSpPr>
          <p:cNvPr id="2" name="Google Shape;48;p39">
            <a:extLst>
              <a:ext uri="{FF2B5EF4-FFF2-40B4-BE49-F238E27FC236}">
                <a16:creationId xmlns:a16="http://schemas.microsoft.com/office/drawing/2014/main" id="{B171B2B9-B30E-29F8-BCEE-2EF9787EDDF6}"/>
              </a:ext>
            </a:extLst>
          </p:cNvPr>
          <p:cNvSpPr txBox="1">
            <a:spLocks noGrp="1"/>
          </p:cNvSpPr>
          <p:nvPr>
            <p:ph type="body" idx="1"/>
          </p:nvPr>
        </p:nvSpPr>
        <p:spPr>
          <a:xfrm>
            <a:off x="4998000" y="1081938"/>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6" name="Google Shape;48;p39">
            <a:extLst>
              <a:ext uri="{FF2B5EF4-FFF2-40B4-BE49-F238E27FC236}">
                <a16:creationId xmlns:a16="http://schemas.microsoft.com/office/drawing/2014/main" id="{40AD1A2A-1072-3190-B803-90809F9BB3AB}"/>
              </a:ext>
            </a:extLst>
          </p:cNvPr>
          <p:cNvSpPr txBox="1">
            <a:spLocks noGrp="1"/>
          </p:cNvSpPr>
          <p:nvPr>
            <p:ph type="body" idx="13"/>
          </p:nvPr>
        </p:nvSpPr>
        <p:spPr>
          <a:xfrm>
            <a:off x="1031875" y="1081938"/>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248306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re et contenu">
    <p:bg>
      <p:bgRef idx="1001">
        <a:schemeClr val="bg1"/>
      </p:bgRef>
    </p:bg>
    <p:spTree>
      <p:nvGrpSpPr>
        <p:cNvPr id="1" name=""/>
        <p:cNvGrpSpPr/>
        <p:nvPr/>
      </p:nvGrpSpPr>
      <p:grpSpPr>
        <a:xfrm>
          <a:off x="0" y="0"/>
          <a:ext cx="0" cy="0"/>
          <a:chOff x="0" y="0"/>
          <a:chExt cx="0" cy="0"/>
        </a:xfrm>
      </p:grpSpPr>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5" name="Google Shape;43;p38">
            <a:extLst>
              <a:ext uri="{FF2B5EF4-FFF2-40B4-BE49-F238E27FC236}">
                <a16:creationId xmlns:a16="http://schemas.microsoft.com/office/drawing/2014/main" id="{FCF9534B-515F-B915-988A-62DB74F5ED37}"/>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3" name="Google Shape;48;p39">
            <a:extLst>
              <a:ext uri="{FF2B5EF4-FFF2-40B4-BE49-F238E27FC236}">
                <a16:creationId xmlns:a16="http://schemas.microsoft.com/office/drawing/2014/main" id="{705D0DF0-DF84-0F16-8EA6-0089E8DDDC1D}"/>
              </a:ext>
            </a:extLst>
          </p:cNvPr>
          <p:cNvSpPr txBox="1">
            <a:spLocks noGrp="1"/>
          </p:cNvSpPr>
          <p:nvPr>
            <p:ph type="body" idx="1"/>
          </p:nvPr>
        </p:nvSpPr>
        <p:spPr>
          <a:xfrm>
            <a:off x="1031875" y="1148613"/>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4" name="Google Shape;53;p39">
            <a:extLst>
              <a:ext uri="{FF2B5EF4-FFF2-40B4-BE49-F238E27FC236}">
                <a16:creationId xmlns:a16="http://schemas.microsoft.com/office/drawing/2014/main" id="{01C1810C-E645-4901-D265-AE99F701E62C}"/>
              </a:ext>
            </a:extLst>
          </p:cNvPr>
          <p:cNvSpPr>
            <a:spLocks noGrp="1"/>
          </p:cNvSpPr>
          <p:nvPr>
            <p:ph type="pic" idx="2"/>
          </p:nvPr>
        </p:nvSpPr>
        <p:spPr>
          <a:xfrm>
            <a:off x="5274175" y="1173063"/>
            <a:ext cx="3367500" cy="3367500"/>
          </a:xfrm>
          <a:prstGeom prst="ellipse">
            <a:avLst/>
          </a:prstGeom>
          <a:noFill/>
          <a:ln>
            <a:noFill/>
          </a:ln>
        </p:spPr>
      </p:sp>
      <p:pic>
        <p:nvPicPr>
          <p:cNvPr id="6" name="Image 5" descr="Une image contenant vert&#10;&#10;Description générée automatiquement">
            <a:extLst>
              <a:ext uri="{FF2B5EF4-FFF2-40B4-BE49-F238E27FC236}">
                <a16:creationId xmlns:a16="http://schemas.microsoft.com/office/drawing/2014/main" id="{F4BC7698-0D82-830A-705C-9F1527F169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762000" cy="5143500"/>
          </a:xfrm>
          <a:prstGeom prst="rect">
            <a:avLst/>
          </a:prstGeom>
        </p:spPr>
      </p:pic>
    </p:spTree>
    <p:extLst>
      <p:ext uri="{BB962C8B-B14F-4D97-AF65-F5344CB8AC3E}">
        <p14:creationId xmlns:p14="http://schemas.microsoft.com/office/powerpoint/2010/main" val="25821054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re et contenu">
    <p:spTree>
      <p:nvGrpSpPr>
        <p:cNvPr id="1" name=""/>
        <p:cNvGrpSpPr/>
        <p:nvPr/>
      </p:nvGrpSpPr>
      <p:grpSpPr>
        <a:xfrm>
          <a:off x="0" y="0"/>
          <a:ext cx="0" cy="0"/>
          <a:chOff x="0" y="0"/>
          <a:chExt cx="0" cy="0"/>
        </a:xfrm>
      </p:grpSpPr>
      <p:sp>
        <p:nvSpPr>
          <p:cNvPr id="6" name="Google Shape;180;p57">
            <a:extLst>
              <a:ext uri="{FF2B5EF4-FFF2-40B4-BE49-F238E27FC236}">
                <a16:creationId xmlns:a16="http://schemas.microsoft.com/office/drawing/2014/main" id="{672B7FCB-619F-5BA0-4971-2C5323DC62E4}"/>
              </a:ext>
            </a:extLst>
          </p:cNvPr>
          <p:cNvSpPr>
            <a:spLocks noGrp="1"/>
          </p:cNvSpPr>
          <p:nvPr>
            <p:ph type="pic" idx="2"/>
          </p:nvPr>
        </p:nvSpPr>
        <p:spPr>
          <a:xfrm>
            <a:off x="0" y="0"/>
            <a:ext cx="8382000" cy="5151600"/>
          </a:xfrm>
          <a:prstGeom prst="rect">
            <a:avLst/>
          </a:prstGeom>
          <a:noFill/>
          <a:ln>
            <a:noFill/>
          </a:ln>
        </p:spPr>
      </p:sp>
      <p:grpSp>
        <p:nvGrpSpPr>
          <p:cNvPr id="10" name="Google Shape;127;p50">
            <a:extLst>
              <a:ext uri="{FF2B5EF4-FFF2-40B4-BE49-F238E27FC236}">
                <a16:creationId xmlns:a16="http://schemas.microsoft.com/office/drawing/2014/main" id="{924B9EDE-75DB-956D-0CDD-CDEC8BD7616B}"/>
              </a:ext>
            </a:extLst>
          </p:cNvPr>
          <p:cNvGrpSpPr/>
          <p:nvPr userDrawn="1"/>
        </p:nvGrpSpPr>
        <p:grpSpPr>
          <a:xfrm>
            <a:off x="8382000" y="0"/>
            <a:ext cx="762000" cy="5151600"/>
            <a:chOff x="0" y="-125"/>
            <a:chExt cx="762000" cy="5151600"/>
          </a:xfrm>
        </p:grpSpPr>
        <p:sp>
          <p:nvSpPr>
            <p:cNvPr id="11" name="Google Shape;128;p50">
              <a:extLst>
                <a:ext uri="{FF2B5EF4-FFF2-40B4-BE49-F238E27FC236}">
                  <a16:creationId xmlns:a16="http://schemas.microsoft.com/office/drawing/2014/main" id="{CF68A2E7-B75E-9DB6-2A04-982E8F669B3C}"/>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BD2E78AB-8ECE-2EDE-AFAE-70CF1EEAD7E9}"/>
                </a:ext>
              </a:extLst>
            </p:cNvPr>
            <p:cNvPicPr preferRelativeResize="0"/>
            <p:nvPr/>
          </p:nvPicPr>
          <p:blipFill rotWithShape="1">
            <a:blip r:embed="rId2"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pic>
        <p:nvPicPr>
          <p:cNvPr id="3" name="Google Shape;42;p38">
            <a:extLst>
              <a:ext uri="{FF2B5EF4-FFF2-40B4-BE49-F238E27FC236}">
                <a16:creationId xmlns:a16="http://schemas.microsoft.com/office/drawing/2014/main" id="{03D8D141-BB47-212D-F020-FB784B0296D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97554" y="4626549"/>
            <a:ext cx="392481" cy="393601"/>
          </a:xfrm>
          <a:prstGeom prst="rect">
            <a:avLst/>
          </a:prstGeom>
          <a:noFill/>
          <a:ln>
            <a:noFill/>
          </a:ln>
        </p:spPr>
      </p:pic>
      <p:sp>
        <p:nvSpPr>
          <p:cNvPr id="5" name="Google Shape;43;p38">
            <a:extLst>
              <a:ext uri="{FF2B5EF4-FFF2-40B4-BE49-F238E27FC236}">
                <a16:creationId xmlns:a16="http://schemas.microsoft.com/office/drawing/2014/main" id="{039B6149-A9F0-EEAE-235E-2694E1A5D66D}"/>
              </a:ext>
            </a:extLst>
          </p:cNvPr>
          <p:cNvSpPr txBox="1">
            <a:spLocks noGrp="1"/>
          </p:cNvSpPr>
          <p:nvPr>
            <p:ph type="sldNum" idx="12"/>
          </p:nvPr>
        </p:nvSpPr>
        <p:spPr>
          <a:xfrm>
            <a:off x="0" y="460607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2620856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Titre et contenu">
    <p:spTree>
      <p:nvGrpSpPr>
        <p:cNvPr id="1" name=""/>
        <p:cNvGrpSpPr/>
        <p:nvPr/>
      </p:nvGrpSpPr>
      <p:grpSpPr>
        <a:xfrm>
          <a:off x="0" y="0"/>
          <a:ext cx="0" cy="0"/>
          <a:chOff x="0" y="0"/>
          <a:chExt cx="0" cy="0"/>
        </a:xfrm>
      </p:grpSpPr>
      <p:sp>
        <p:nvSpPr>
          <p:cNvPr id="6" name="Google Shape;180;p57">
            <a:extLst>
              <a:ext uri="{FF2B5EF4-FFF2-40B4-BE49-F238E27FC236}">
                <a16:creationId xmlns:a16="http://schemas.microsoft.com/office/drawing/2014/main" id="{672B7FCB-619F-5BA0-4971-2C5323DC62E4}"/>
              </a:ext>
            </a:extLst>
          </p:cNvPr>
          <p:cNvSpPr>
            <a:spLocks noGrp="1"/>
          </p:cNvSpPr>
          <p:nvPr>
            <p:ph type="pic" idx="2"/>
          </p:nvPr>
        </p:nvSpPr>
        <p:spPr>
          <a:xfrm>
            <a:off x="0" y="0"/>
            <a:ext cx="8398554" cy="5151600"/>
          </a:xfrm>
          <a:prstGeom prst="rect">
            <a:avLst/>
          </a:prstGeom>
          <a:noFill/>
          <a:ln>
            <a:noFill/>
          </a:ln>
        </p:spPr>
      </p:sp>
      <p:pic>
        <p:nvPicPr>
          <p:cNvPr id="3" name="Google Shape;42;p38">
            <a:extLst>
              <a:ext uri="{FF2B5EF4-FFF2-40B4-BE49-F238E27FC236}">
                <a16:creationId xmlns:a16="http://schemas.microsoft.com/office/drawing/2014/main" id="{03D8D141-BB47-212D-F020-FB784B0296D0}"/>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397554" y="4626549"/>
            <a:ext cx="392481" cy="393601"/>
          </a:xfrm>
          <a:prstGeom prst="rect">
            <a:avLst/>
          </a:prstGeom>
          <a:noFill/>
          <a:ln>
            <a:noFill/>
          </a:ln>
        </p:spPr>
      </p:pic>
      <p:sp>
        <p:nvSpPr>
          <p:cNvPr id="5" name="Google Shape;43;p38">
            <a:extLst>
              <a:ext uri="{FF2B5EF4-FFF2-40B4-BE49-F238E27FC236}">
                <a16:creationId xmlns:a16="http://schemas.microsoft.com/office/drawing/2014/main" id="{039B6149-A9F0-EEAE-235E-2694E1A5D66D}"/>
              </a:ext>
            </a:extLst>
          </p:cNvPr>
          <p:cNvSpPr txBox="1">
            <a:spLocks noGrp="1"/>
          </p:cNvSpPr>
          <p:nvPr>
            <p:ph type="sldNum" idx="12"/>
          </p:nvPr>
        </p:nvSpPr>
        <p:spPr>
          <a:xfrm>
            <a:off x="0" y="460607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pic>
        <p:nvPicPr>
          <p:cNvPr id="4" name="Image 3" descr="Une image contenant vert&#10;&#10;Description générée automatiquement">
            <a:extLst>
              <a:ext uri="{FF2B5EF4-FFF2-40B4-BE49-F238E27FC236}">
                <a16:creationId xmlns:a16="http://schemas.microsoft.com/office/drawing/2014/main" id="{01B50F01-DBF1-0DD0-0EAF-90DFE4F92B1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415108" y="0"/>
            <a:ext cx="762000" cy="5143500"/>
          </a:xfrm>
          <a:prstGeom prst="rect">
            <a:avLst/>
          </a:prstGeom>
        </p:spPr>
      </p:pic>
    </p:spTree>
    <p:extLst>
      <p:ext uri="{BB962C8B-B14F-4D97-AF65-F5344CB8AC3E}">
        <p14:creationId xmlns:p14="http://schemas.microsoft.com/office/powerpoint/2010/main" val="101112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re et contenu">
    <p:spTree>
      <p:nvGrpSpPr>
        <p:cNvPr id="1" name=""/>
        <p:cNvGrpSpPr/>
        <p:nvPr/>
      </p:nvGrpSpPr>
      <p:grpSpPr>
        <a:xfrm>
          <a:off x="0" y="0"/>
          <a:ext cx="0" cy="0"/>
          <a:chOff x="0" y="0"/>
          <a:chExt cx="0" cy="0"/>
        </a:xfrm>
      </p:grpSpPr>
      <p:sp>
        <p:nvSpPr>
          <p:cNvPr id="6" name="Google Shape;180;p57">
            <a:extLst>
              <a:ext uri="{FF2B5EF4-FFF2-40B4-BE49-F238E27FC236}">
                <a16:creationId xmlns:a16="http://schemas.microsoft.com/office/drawing/2014/main" id="{672B7FCB-619F-5BA0-4971-2C5323DC62E4}"/>
              </a:ext>
            </a:extLst>
          </p:cNvPr>
          <p:cNvSpPr>
            <a:spLocks noGrp="1"/>
          </p:cNvSpPr>
          <p:nvPr>
            <p:ph type="pic" idx="2"/>
          </p:nvPr>
        </p:nvSpPr>
        <p:spPr>
          <a:xfrm>
            <a:off x="5534025" y="0"/>
            <a:ext cx="2847975" cy="5151600"/>
          </a:xfrm>
          <a:prstGeom prst="rect">
            <a:avLst/>
          </a:prstGeom>
          <a:noFill/>
          <a:ln>
            <a:noFill/>
          </a:ln>
        </p:spPr>
      </p:sp>
      <p:grpSp>
        <p:nvGrpSpPr>
          <p:cNvPr id="10" name="Google Shape;127;p50">
            <a:extLst>
              <a:ext uri="{FF2B5EF4-FFF2-40B4-BE49-F238E27FC236}">
                <a16:creationId xmlns:a16="http://schemas.microsoft.com/office/drawing/2014/main" id="{924B9EDE-75DB-956D-0CDD-CDEC8BD7616B}"/>
              </a:ext>
            </a:extLst>
          </p:cNvPr>
          <p:cNvGrpSpPr/>
          <p:nvPr userDrawn="1"/>
        </p:nvGrpSpPr>
        <p:grpSpPr>
          <a:xfrm>
            <a:off x="8382000" y="0"/>
            <a:ext cx="762000" cy="5151600"/>
            <a:chOff x="0" y="-125"/>
            <a:chExt cx="762000" cy="5151600"/>
          </a:xfrm>
        </p:grpSpPr>
        <p:sp>
          <p:nvSpPr>
            <p:cNvPr id="11" name="Google Shape;128;p50">
              <a:extLst>
                <a:ext uri="{FF2B5EF4-FFF2-40B4-BE49-F238E27FC236}">
                  <a16:creationId xmlns:a16="http://schemas.microsoft.com/office/drawing/2014/main" id="{CF68A2E7-B75E-9DB6-2A04-982E8F669B3C}"/>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BD2E78AB-8ECE-2EDE-AFAE-70CF1EEAD7E9}"/>
                </a:ext>
              </a:extLst>
            </p:cNvPr>
            <p:cNvPicPr preferRelativeResize="0"/>
            <p:nvPr/>
          </p:nvPicPr>
          <p:blipFill rotWithShape="1">
            <a:blip r:embed="rId2"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pic>
        <p:nvPicPr>
          <p:cNvPr id="3" name="Google Shape;42;p38">
            <a:extLst>
              <a:ext uri="{FF2B5EF4-FFF2-40B4-BE49-F238E27FC236}">
                <a16:creationId xmlns:a16="http://schemas.microsoft.com/office/drawing/2014/main" id="{03D8D141-BB47-212D-F020-FB784B0296D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97554" y="4626549"/>
            <a:ext cx="392481" cy="393601"/>
          </a:xfrm>
          <a:prstGeom prst="rect">
            <a:avLst/>
          </a:prstGeom>
          <a:noFill/>
          <a:ln>
            <a:noFill/>
          </a:ln>
        </p:spPr>
      </p:pic>
      <p:sp>
        <p:nvSpPr>
          <p:cNvPr id="5" name="Google Shape;43;p38">
            <a:extLst>
              <a:ext uri="{FF2B5EF4-FFF2-40B4-BE49-F238E27FC236}">
                <a16:creationId xmlns:a16="http://schemas.microsoft.com/office/drawing/2014/main" id="{039B6149-A9F0-EEAE-235E-2694E1A5D66D}"/>
              </a:ext>
            </a:extLst>
          </p:cNvPr>
          <p:cNvSpPr txBox="1">
            <a:spLocks noGrp="1"/>
          </p:cNvSpPr>
          <p:nvPr>
            <p:ph type="sldNum" idx="12"/>
          </p:nvPr>
        </p:nvSpPr>
        <p:spPr>
          <a:xfrm>
            <a:off x="0" y="460607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2" name="Google Shape;136;p51">
            <a:extLst>
              <a:ext uri="{FF2B5EF4-FFF2-40B4-BE49-F238E27FC236}">
                <a16:creationId xmlns:a16="http://schemas.microsoft.com/office/drawing/2014/main" id="{47A90EA7-2836-54BE-AA38-D1D940B1F7B0}"/>
              </a:ext>
            </a:extLst>
          </p:cNvPr>
          <p:cNvSpPr txBox="1">
            <a:spLocks noGrp="1"/>
          </p:cNvSpPr>
          <p:nvPr>
            <p:ph type="title"/>
          </p:nvPr>
        </p:nvSpPr>
        <p:spPr>
          <a:xfrm>
            <a:off x="486075" y="222250"/>
            <a:ext cx="4855800" cy="1373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 name="Google Shape;137;p51">
            <a:extLst>
              <a:ext uri="{FF2B5EF4-FFF2-40B4-BE49-F238E27FC236}">
                <a16:creationId xmlns:a16="http://schemas.microsoft.com/office/drawing/2014/main" id="{AF55C230-B6A4-02E7-D1D1-2A817AFDCFA5}"/>
              </a:ext>
            </a:extLst>
          </p:cNvPr>
          <p:cNvSpPr txBox="1">
            <a:spLocks noGrp="1"/>
          </p:cNvSpPr>
          <p:nvPr>
            <p:ph type="body" idx="1"/>
          </p:nvPr>
        </p:nvSpPr>
        <p:spPr>
          <a:xfrm>
            <a:off x="604375" y="1453225"/>
            <a:ext cx="4483500" cy="2983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336844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re et contenu">
    <p:spTree>
      <p:nvGrpSpPr>
        <p:cNvPr id="1" name=""/>
        <p:cNvGrpSpPr/>
        <p:nvPr/>
      </p:nvGrpSpPr>
      <p:grpSpPr>
        <a:xfrm>
          <a:off x="0" y="0"/>
          <a:ext cx="0" cy="0"/>
          <a:chOff x="0" y="0"/>
          <a:chExt cx="0" cy="0"/>
        </a:xfrm>
      </p:grpSpPr>
      <p:sp>
        <p:nvSpPr>
          <p:cNvPr id="6" name="Google Shape;180;p57">
            <a:extLst>
              <a:ext uri="{FF2B5EF4-FFF2-40B4-BE49-F238E27FC236}">
                <a16:creationId xmlns:a16="http://schemas.microsoft.com/office/drawing/2014/main" id="{672B7FCB-619F-5BA0-4971-2C5323DC62E4}"/>
              </a:ext>
            </a:extLst>
          </p:cNvPr>
          <p:cNvSpPr>
            <a:spLocks noGrp="1"/>
          </p:cNvSpPr>
          <p:nvPr>
            <p:ph type="pic" idx="2"/>
          </p:nvPr>
        </p:nvSpPr>
        <p:spPr>
          <a:xfrm>
            <a:off x="5534025" y="0"/>
            <a:ext cx="2847975" cy="5151600"/>
          </a:xfrm>
          <a:prstGeom prst="rect">
            <a:avLst/>
          </a:prstGeom>
          <a:noFill/>
          <a:ln>
            <a:noFill/>
          </a:ln>
        </p:spPr>
      </p:sp>
      <p:pic>
        <p:nvPicPr>
          <p:cNvPr id="3" name="Google Shape;42;p38">
            <a:extLst>
              <a:ext uri="{FF2B5EF4-FFF2-40B4-BE49-F238E27FC236}">
                <a16:creationId xmlns:a16="http://schemas.microsoft.com/office/drawing/2014/main" id="{03D8D141-BB47-212D-F020-FB784B0296D0}"/>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397554" y="4626549"/>
            <a:ext cx="392481" cy="393601"/>
          </a:xfrm>
          <a:prstGeom prst="rect">
            <a:avLst/>
          </a:prstGeom>
          <a:noFill/>
          <a:ln>
            <a:noFill/>
          </a:ln>
        </p:spPr>
      </p:pic>
      <p:sp>
        <p:nvSpPr>
          <p:cNvPr id="5" name="Google Shape;43;p38">
            <a:extLst>
              <a:ext uri="{FF2B5EF4-FFF2-40B4-BE49-F238E27FC236}">
                <a16:creationId xmlns:a16="http://schemas.microsoft.com/office/drawing/2014/main" id="{039B6149-A9F0-EEAE-235E-2694E1A5D66D}"/>
              </a:ext>
            </a:extLst>
          </p:cNvPr>
          <p:cNvSpPr txBox="1">
            <a:spLocks noGrp="1"/>
          </p:cNvSpPr>
          <p:nvPr>
            <p:ph type="sldNum" idx="12"/>
          </p:nvPr>
        </p:nvSpPr>
        <p:spPr>
          <a:xfrm>
            <a:off x="0" y="460607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2" name="Google Shape;136;p51">
            <a:extLst>
              <a:ext uri="{FF2B5EF4-FFF2-40B4-BE49-F238E27FC236}">
                <a16:creationId xmlns:a16="http://schemas.microsoft.com/office/drawing/2014/main" id="{47A90EA7-2836-54BE-AA38-D1D940B1F7B0}"/>
              </a:ext>
            </a:extLst>
          </p:cNvPr>
          <p:cNvSpPr txBox="1">
            <a:spLocks noGrp="1"/>
          </p:cNvSpPr>
          <p:nvPr>
            <p:ph type="title"/>
          </p:nvPr>
        </p:nvSpPr>
        <p:spPr>
          <a:xfrm>
            <a:off x="486075" y="222250"/>
            <a:ext cx="4855800" cy="1373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 name="Google Shape;137;p51">
            <a:extLst>
              <a:ext uri="{FF2B5EF4-FFF2-40B4-BE49-F238E27FC236}">
                <a16:creationId xmlns:a16="http://schemas.microsoft.com/office/drawing/2014/main" id="{AF55C230-B6A4-02E7-D1D1-2A817AFDCFA5}"/>
              </a:ext>
            </a:extLst>
          </p:cNvPr>
          <p:cNvSpPr txBox="1">
            <a:spLocks noGrp="1"/>
          </p:cNvSpPr>
          <p:nvPr>
            <p:ph type="body" idx="1"/>
          </p:nvPr>
        </p:nvSpPr>
        <p:spPr>
          <a:xfrm>
            <a:off x="604375" y="1453225"/>
            <a:ext cx="4483500" cy="2983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pic>
        <p:nvPicPr>
          <p:cNvPr id="7" name="Image 6" descr="Une image contenant vert&#10;&#10;Description générée automatiquement">
            <a:extLst>
              <a:ext uri="{FF2B5EF4-FFF2-40B4-BE49-F238E27FC236}">
                <a16:creationId xmlns:a16="http://schemas.microsoft.com/office/drawing/2014/main" id="{6E75386C-CD41-8D1E-E099-6CDCB7204C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415108" y="0"/>
            <a:ext cx="762000" cy="5143500"/>
          </a:xfrm>
          <a:prstGeom prst="rect">
            <a:avLst/>
          </a:prstGeom>
        </p:spPr>
      </p:pic>
    </p:spTree>
    <p:extLst>
      <p:ext uri="{BB962C8B-B14F-4D97-AF65-F5344CB8AC3E}">
        <p14:creationId xmlns:p14="http://schemas.microsoft.com/office/powerpoint/2010/main" val="2214395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Titre et contenu">
    <p:spTree>
      <p:nvGrpSpPr>
        <p:cNvPr id="1" name=""/>
        <p:cNvGrpSpPr/>
        <p:nvPr/>
      </p:nvGrpSpPr>
      <p:grpSpPr>
        <a:xfrm>
          <a:off x="0" y="0"/>
          <a:ext cx="0" cy="0"/>
          <a:chOff x="0" y="0"/>
          <a:chExt cx="0" cy="0"/>
        </a:xfrm>
      </p:grpSpPr>
      <p:sp>
        <p:nvSpPr>
          <p:cNvPr id="6" name="Google Shape;180;p57">
            <a:extLst>
              <a:ext uri="{FF2B5EF4-FFF2-40B4-BE49-F238E27FC236}">
                <a16:creationId xmlns:a16="http://schemas.microsoft.com/office/drawing/2014/main" id="{672B7FCB-619F-5BA0-4971-2C5323DC62E4}"/>
              </a:ext>
            </a:extLst>
          </p:cNvPr>
          <p:cNvSpPr>
            <a:spLocks noGrp="1"/>
          </p:cNvSpPr>
          <p:nvPr>
            <p:ph type="pic" idx="2"/>
          </p:nvPr>
        </p:nvSpPr>
        <p:spPr>
          <a:xfrm>
            <a:off x="762000" y="0"/>
            <a:ext cx="2847975" cy="5151600"/>
          </a:xfrm>
          <a:prstGeom prst="rect">
            <a:avLst/>
          </a:prstGeom>
          <a:noFill/>
          <a:ln>
            <a:noFill/>
          </a:ln>
        </p:spPr>
      </p:sp>
      <p:sp>
        <p:nvSpPr>
          <p:cNvPr id="2" name="Google Shape;136;p51">
            <a:extLst>
              <a:ext uri="{FF2B5EF4-FFF2-40B4-BE49-F238E27FC236}">
                <a16:creationId xmlns:a16="http://schemas.microsoft.com/office/drawing/2014/main" id="{47A90EA7-2836-54BE-AA38-D1D940B1F7B0}"/>
              </a:ext>
            </a:extLst>
          </p:cNvPr>
          <p:cNvSpPr txBox="1">
            <a:spLocks noGrp="1"/>
          </p:cNvSpPr>
          <p:nvPr>
            <p:ph type="title"/>
          </p:nvPr>
        </p:nvSpPr>
        <p:spPr>
          <a:xfrm>
            <a:off x="3886500" y="384175"/>
            <a:ext cx="4855800" cy="1373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 name="Google Shape;137;p51">
            <a:extLst>
              <a:ext uri="{FF2B5EF4-FFF2-40B4-BE49-F238E27FC236}">
                <a16:creationId xmlns:a16="http://schemas.microsoft.com/office/drawing/2014/main" id="{AF55C230-B6A4-02E7-D1D1-2A817AFDCFA5}"/>
              </a:ext>
            </a:extLst>
          </p:cNvPr>
          <p:cNvSpPr txBox="1">
            <a:spLocks noGrp="1"/>
          </p:cNvSpPr>
          <p:nvPr>
            <p:ph type="body" idx="1"/>
          </p:nvPr>
        </p:nvSpPr>
        <p:spPr>
          <a:xfrm>
            <a:off x="4004800" y="1615150"/>
            <a:ext cx="4483500" cy="2983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pic>
        <p:nvPicPr>
          <p:cNvPr id="8" name="Google Shape;42;p38">
            <a:extLst>
              <a:ext uri="{FF2B5EF4-FFF2-40B4-BE49-F238E27FC236}">
                <a16:creationId xmlns:a16="http://schemas.microsoft.com/office/drawing/2014/main" id="{04E6E7D0-DF84-F5A1-9FD7-EE10ADB4F6E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9" name="Google Shape;43;p38">
            <a:extLst>
              <a:ext uri="{FF2B5EF4-FFF2-40B4-BE49-F238E27FC236}">
                <a16:creationId xmlns:a16="http://schemas.microsoft.com/office/drawing/2014/main" id="{45AE68E6-B8B8-293E-B6D5-7C184DE999F0}"/>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grpSp>
        <p:nvGrpSpPr>
          <p:cNvPr id="10" name="Google Shape;127;p50">
            <a:extLst>
              <a:ext uri="{FF2B5EF4-FFF2-40B4-BE49-F238E27FC236}">
                <a16:creationId xmlns:a16="http://schemas.microsoft.com/office/drawing/2014/main" id="{FBF3D85F-AFC2-3FEE-3125-B708BDC2AC50}"/>
              </a:ext>
            </a:extLst>
          </p:cNvPr>
          <p:cNvGrpSpPr/>
          <p:nvPr userDrawn="1"/>
        </p:nvGrpSpPr>
        <p:grpSpPr>
          <a:xfrm>
            <a:off x="0" y="0"/>
            <a:ext cx="762000" cy="5151600"/>
            <a:chOff x="0" y="-125"/>
            <a:chExt cx="762000" cy="5151600"/>
          </a:xfrm>
        </p:grpSpPr>
        <p:sp>
          <p:nvSpPr>
            <p:cNvPr id="11" name="Google Shape;128;p50">
              <a:extLst>
                <a:ext uri="{FF2B5EF4-FFF2-40B4-BE49-F238E27FC236}">
                  <a16:creationId xmlns:a16="http://schemas.microsoft.com/office/drawing/2014/main" id="{0CAE083A-85B8-DC52-15BF-7E1BD1323AC6}"/>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F5EC6DEB-1D24-3DA0-BE77-1B874F69BF7A}"/>
                </a:ext>
              </a:extLst>
            </p:cNvPr>
            <p:cNvPicPr preferRelativeResize="0"/>
            <p:nvPr/>
          </p:nvPicPr>
          <p:blipFill rotWithShape="1">
            <a:blip r:embed="rId3"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spTree>
    <p:extLst>
      <p:ext uri="{BB962C8B-B14F-4D97-AF65-F5344CB8AC3E}">
        <p14:creationId xmlns:p14="http://schemas.microsoft.com/office/powerpoint/2010/main" val="54778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3_Titre et contenu">
    <p:spTree>
      <p:nvGrpSpPr>
        <p:cNvPr id="1" name=""/>
        <p:cNvGrpSpPr/>
        <p:nvPr/>
      </p:nvGrpSpPr>
      <p:grpSpPr>
        <a:xfrm>
          <a:off x="0" y="0"/>
          <a:ext cx="0" cy="0"/>
          <a:chOff x="0" y="0"/>
          <a:chExt cx="0" cy="0"/>
        </a:xfrm>
      </p:grpSpPr>
      <p:sp>
        <p:nvSpPr>
          <p:cNvPr id="6" name="Google Shape;180;p57">
            <a:extLst>
              <a:ext uri="{FF2B5EF4-FFF2-40B4-BE49-F238E27FC236}">
                <a16:creationId xmlns:a16="http://schemas.microsoft.com/office/drawing/2014/main" id="{672B7FCB-619F-5BA0-4971-2C5323DC62E4}"/>
              </a:ext>
            </a:extLst>
          </p:cNvPr>
          <p:cNvSpPr>
            <a:spLocks noGrp="1"/>
          </p:cNvSpPr>
          <p:nvPr>
            <p:ph type="pic" idx="2"/>
          </p:nvPr>
        </p:nvSpPr>
        <p:spPr>
          <a:xfrm>
            <a:off x="762000" y="0"/>
            <a:ext cx="2847975" cy="5151600"/>
          </a:xfrm>
          <a:prstGeom prst="rect">
            <a:avLst/>
          </a:prstGeom>
          <a:noFill/>
          <a:ln>
            <a:noFill/>
          </a:ln>
        </p:spPr>
      </p:sp>
      <p:sp>
        <p:nvSpPr>
          <p:cNvPr id="2" name="Google Shape;136;p51">
            <a:extLst>
              <a:ext uri="{FF2B5EF4-FFF2-40B4-BE49-F238E27FC236}">
                <a16:creationId xmlns:a16="http://schemas.microsoft.com/office/drawing/2014/main" id="{47A90EA7-2836-54BE-AA38-D1D940B1F7B0}"/>
              </a:ext>
            </a:extLst>
          </p:cNvPr>
          <p:cNvSpPr txBox="1">
            <a:spLocks noGrp="1"/>
          </p:cNvSpPr>
          <p:nvPr>
            <p:ph type="title"/>
          </p:nvPr>
        </p:nvSpPr>
        <p:spPr>
          <a:xfrm>
            <a:off x="3886500" y="384175"/>
            <a:ext cx="4855800" cy="1373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4" name="Google Shape;137;p51">
            <a:extLst>
              <a:ext uri="{FF2B5EF4-FFF2-40B4-BE49-F238E27FC236}">
                <a16:creationId xmlns:a16="http://schemas.microsoft.com/office/drawing/2014/main" id="{AF55C230-B6A4-02E7-D1D1-2A817AFDCFA5}"/>
              </a:ext>
            </a:extLst>
          </p:cNvPr>
          <p:cNvSpPr txBox="1">
            <a:spLocks noGrp="1"/>
          </p:cNvSpPr>
          <p:nvPr>
            <p:ph type="body" idx="1"/>
          </p:nvPr>
        </p:nvSpPr>
        <p:spPr>
          <a:xfrm>
            <a:off x="4004800" y="1615150"/>
            <a:ext cx="4483500" cy="2983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pic>
        <p:nvPicPr>
          <p:cNvPr id="8" name="Google Shape;42;p38">
            <a:extLst>
              <a:ext uri="{FF2B5EF4-FFF2-40B4-BE49-F238E27FC236}">
                <a16:creationId xmlns:a16="http://schemas.microsoft.com/office/drawing/2014/main" id="{04E6E7D0-DF84-F5A1-9FD7-EE10ADB4F6E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9" name="Google Shape;43;p38">
            <a:extLst>
              <a:ext uri="{FF2B5EF4-FFF2-40B4-BE49-F238E27FC236}">
                <a16:creationId xmlns:a16="http://schemas.microsoft.com/office/drawing/2014/main" id="{45AE68E6-B8B8-293E-B6D5-7C184DE999F0}"/>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pic>
        <p:nvPicPr>
          <p:cNvPr id="3" name="Image 2" descr="Une image contenant vert&#10;&#10;Description générée automatiquement">
            <a:extLst>
              <a:ext uri="{FF2B5EF4-FFF2-40B4-BE49-F238E27FC236}">
                <a16:creationId xmlns:a16="http://schemas.microsoft.com/office/drawing/2014/main" id="{2847F12D-DBD3-86F3-EC62-0357300F77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762000" cy="5143500"/>
          </a:xfrm>
          <a:prstGeom prst="rect">
            <a:avLst/>
          </a:prstGeom>
        </p:spPr>
      </p:pic>
    </p:spTree>
    <p:extLst>
      <p:ext uri="{BB962C8B-B14F-4D97-AF65-F5344CB8AC3E}">
        <p14:creationId xmlns:p14="http://schemas.microsoft.com/office/powerpoint/2010/main" val="42503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re et contenu">
    <p:spTree>
      <p:nvGrpSpPr>
        <p:cNvPr id="1" name=""/>
        <p:cNvGrpSpPr/>
        <p:nvPr/>
      </p:nvGrpSpPr>
      <p:grpSpPr>
        <a:xfrm>
          <a:off x="0" y="0"/>
          <a:ext cx="0" cy="0"/>
          <a:chOff x="0" y="0"/>
          <a:chExt cx="0" cy="0"/>
        </a:xfrm>
      </p:grpSpPr>
      <p:pic>
        <p:nvPicPr>
          <p:cNvPr id="7" name="Google Shape;42;p38">
            <a:extLst>
              <a:ext uri="{FF2B5EF4-FFF2-40B4-BE49-F238E27FC236}">
                <a16:creationId xmlns:a16="http://schemas.microsoft.com/office/drawing/2014/main" id="{668CEB94-8CFD-1777-D19A-599863909677}"/>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8" name="Google Shape;43;p38">
            <a:extLst>
              <a:ext uri="{FF2B5EF4-FFF2-40B4-BE49-F238E27FC236}">
                <a16:creationId xmlns:a16="http://schemas.microsoft.com/office/drawing/2014/main" id="{8665284C-631B-98FC-162E-28745A5E131B}"/>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3" name="Google Shape;158;p54">
            <a:extLst>
              <a:ext uri="{FF2B5EF4-FFF2-40B4-BE49-F238E27FC236}">
                <a16:creationId xmlns:a16="http://schemas.microsoft.com/office/drawing/2014/main" id="{8CDEA167-C338-15F0-E59A-A4A62FB43E3F}"/>
              </a:ext>
            </a:extLst>
          </p:cNvPr>
          <p:cNvSpPr>
            <a:spLocks noGrp="1"/>
          </p:cNvSpPr>
          <p:nvPr>
            <p:ph type="pic" idx="2"/>
          </p:nvPr>
        </p:nvSpPr>
        <p:spPr>
          <a:xfrm>
            <a:off x="4383675" y="394500"/>
            <a:ext cx="4559100" cy="1980000"/>
          </a:xfrm>
          <a:prstGeom prst="rect">
            <a:avLst/>
          </a:prstGeom>
          <a:noFill/>
          <a:ln>
            <a:noFill/>
          </a:ln>
        </p:spPr>
      </p:sp>
      <p:sp>
        <p:nvSpPr>
          <p:cNvPr id="4" name="Google Shape;159;p54">
            <a:extLst>
              <a:ext uri="{FF2B5EF4-FFF2-40B4-BE49-F238E27FC236}">
                <a16:creationId xmlns:a16="http://schemas.microsoft.com/office/drawing/2014/main" id="{F9177516-8421-82FF-3F62-25AA69FE0B16}"/>
              </a:ext>
            </a:extLst>
          </p:cNvPr>
          <p:cNvSpPr txBox="1">
            <a:spLocks noGrp="1"/>
          </p:cNvSpPr>
          <p:nvPr>
            <p:ph type="ctrTitle"/>
          </p:nvPr>
        </p:nvSpPr>
        <p:spPr>
          <a:xfrm>
            <a:off x="1149275" y="259900"/>
            <a:ext cx="2920200" cy="16251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SzPts val="3600"/>
              <a:buNone/>
              <a:defRPr sz="28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5" name="Google Shape;160;p54">
            <a:extLst>
              <a:ext uri="{FF2B5EF4-FFF2-40B4-BE49-F238E27FC236}">
                <a16:creationId xmlns:a16="http://schemas.microsoft.com/office/drawing/2014/main" id="{D062C10A-1F2E-9F71-8A20-01A8092ADEA7}"/>
              </a:ext>
            </a:extLst>
          </p:cNvPr>
          <p:cNvSpPr>
            <a:spLocks noGrp="1"/>
          </p:cNvSpPr>
          <p:nvPr>
            <p:ph type="pic" idx="3"/>
          </p:nvPr>
        </p:nvSpPr>
        <p:spPr>
          <a:xfrm>
            <a:off x="4383675" y="2571725"/>
            <a:ext cx="4559100" cy="1980000"/>
          </a:xfrm>
          <a:prstGeom prst="rect">
            <a:avLst/>
          </a:prstGeom>
          <a:noFill/>
          <a:ln>
            <a:noFill/>
          </a:ln>
        </p:spPr>
      </p:sp>
      <p:sp>
        <p:nvSpPr>
          <p:cNvPr id="9" name="Google Shape;161;p54">
            <a:extLst>
              <a:ext uri="{FF2B5EF4-FFF2-40B4-BE49-F238E27FC236}">
                <a16:creationId xmlns:a16="http://schemas.microsoft.com/office/drawing/2014/main" id="{8CB9884A-8146-C543-D50E-41DAF251BFC2}"/>
              </a:ext>
            </a:extLst>
          </p:cNvPr>
          <p:cNvSpPr txBox="1">
            <a:spLocks noGrp="1"/>
          </p:cNvSpPr>
          <p:nvPr>
            <p:ph type="body" idx="1"/>
          </p:nvPr>
        </p:nvSpPr>
        <p:spPr>
          <a:xfrm>
            <a:off x="1149275" y="1994575"/>
            <a:ext cx="2966400" cy="2752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grpSp>
        <p:nvGrpSpPr>
          <p:cNvPr id="10" name="Google Shape;127;p50">
            <a:extLst>
              <a:ext uri="{FF2B5EF4-FFF2-40B4-BE49-F238E27FC236}">
                <a16:creationId xmlns:a16="http://schemas.microsoft.com/office/drawing/2014/main" id="{0285CDB6-2FE2-0D08-6BED-4EB622345792}"/>
              </a:ext>
            </a:extLst>
          </p:cNvPr>
          <p:cNvGrpSpPr/>
          <p:nvPr userDrawn="1"/>
        </p:nvGrpSpPr>
        <p:grpSpPr>
          <a:xfrm>
            <a:off x="0" y="0"/>
            <a:ext cx="762000" cy="5151600"/>
            <a:chOff x="0" y="-125"/>
            <a:chExt cx="762000" cy="5151600"/>
          </a:xfrm>
        </p:grpSpPr>
        <p:sp>
          <p:nvSpPr>
            <p:cNvPr id="11" name="Google Shape;128;p50">
              <a:extLst>
                <a:ext uri="{FF2B5EF4-FFF2-40B4-BE49-F238E27FC236}">
                  <a16:creationId xmlns:a16="http://schemas.microsoft.com/office/drawing/2014/main" id="{6971B45B-FE5F-D07D-5178-8F9D55F19208}"/>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EC05F610-E99C-1991-9646-13B99E7AD145}"/>
                </a:ext>
              </a:extLst>
            </p:cNvPr>
            <p:cNvPicPr preferRelativeResize="0"/>
            <p:nvPr/>
          </p:nvPicPr>
          <p:blipFill rotWithShape="1">
            <a:blip r:embed="rId3"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spTree>
    <p:extLst>
      <p:ext uri="{BB962C8B-B14F-4D97-AF65-F5344CB8AC3E}">
        <p14:creationId xmlns:p14="http://schemas.microsoft.com/office/powerpoint/2010/main" val="87231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1">
    <p:spTree>
      <p:nvGrpSpPr>
        <p:cNvPr id="1" name=""/>
        <p:cNvGrpSpPr/>
        <p:nvPr/>
      </p:nvGrpSpPr>
      <p:grpSpPr>
        <a:xfrm>
          <a:off x="0" y="0"/>
          <a:ext cx="0" cy="0"/>
          <a:chOff x="0" y="0"/>
          <a:chExt cx="0" cy="0"/>
        </a:xfrm>
      </p:grpSpPr>
      <p:sp>
        <p:nvSpPr>
          <p:cNvPr id="12" name="Google Shape;10;p33">
            <a:extLst>
              <a:ext uri="{FF2B5EF4-FFF2-40B4-BE49-F238E27FC236}">
                <a16:creationId xmlns:a16="http://schemas.microsoft.com/office/drawing/2014/main" id="{11C9E10D-84C9-480E-01FE-6E78A666CE64}"/>
              </a:ext>
            </a:extLst>
          </p:cNvPr>
          <p:cNvSpPr txBox="1">
            <a:spLocks noGrp="1"/>
          </p:cNvSpPr>
          <p:nvPr>
            <p:ph type="ctrTitle"/>
          </p:nvPr>
        </p:nvSpPr>
        <p:spPr>
          <a:xfrm>
            <a:off x="311700" y="1205650"/>
            <a:ext cx="3886025" cy="20487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SzPts val="5200"/>
              <a:buNone/>
              <a:defRPr sz="36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13" name="Google Shape;11;p33">
            <a:extLst>
              <a:ext uri="{FF2B5EF4-FFF2-40B4-BE49-F238E27FC236}">
                <a16:creationId xmlns:a16="http://schemas.microsoft.com/office/drawing/2014/main" id="{B9F839CC-3B97-7A90-5BBE-01E6CCD8B2A4}"/>
              </a:ext>
            </a:extLst>
          </p:cNvPr>
          <p:cNvSpPr txBox="1">
            <a:spLocks noGrp="1"/>
          </p:cNvSpPr>
          <p:nvPr>
            <p:ph type="subTitle" idx="1"/>
          </p:nvPr>
        </p:nvSpPr>
        <p:spPr>
          <a:xfrm>
            <a:off x="311700" y="3453250"/>
            <a:ext cx="3855600" cy="110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1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dirty="0"/>
          </a:p>
        </p:txBody>
      </p:sp>
      <p:grpSp>
        <p:nvGrpSpPr>
          <p:cNvPr id="14" name="Google Shape;12;p33">
            <a:extLst>
              <a:ext uri="{FF2B5EF4-FFF2-40B4-BE49-F238E27FC236}">
                <a16:creationId xmlns:a16="http://schemas.microsoft.com/office/drawing/2014/main" id="{6705CCB8-2B22-0E21-ADD8-A20833B35D58}"/>
              </a:ext>
            </a:extLst>
          </p:cNvPr>
          <p:cNvGrpSpPr/>
          <p:nvPr userDrawn="1"/>
        </p:nvGrpSpPr>
        <p:grpSpPr>
          <a:xfrm>
            <a:off x="4595725" y="289025"/>
            <a:ext cx="3532275" cy="3342200"/>
            <a:chOff x="4706850" y="594725"/>
            <a:chExt cx="3532275" cy="3342200"/>
          </a:xfrm>
        </p:grpSpPr>
        <p:pic>
          <p:nvPicPr>
            <p:cNvPr id="15" name="Google Shape;13;p33">
              <a:extLst>
                <a:ext uri="{FF2B5EF4-FFF2-40B4-BE49-F238E27FC236}">
                  <a16:creationId xmlns:a16="http://schemas.microsoft.com/office/drawing/2014/main" id="{1B34C5F2-550C-1697-43C0-958B173B4442}"/>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4706850" y="985301"/>
              <a:ext cx="2945859" cy="2951624"/>
            </a:xfrm>
            <a:prstGeom prst="rect">
              <a:avLst/>
            </a:prstGeom>
            <a:noFill/>
            <a:ln>
              <a:noFill/>
            </a:ln>
          </p:spPr>
        </p:pic>
        <p:pic>
          <p:nvPicPr>
            <p:cNvPr id="16" name="Google Shape;14;p33">
              <a:extLst>
                <a:ext uri="{FF2B5EF4-FFF2-40B4-BE49-F238E27FC236}">
                  <a16:creationId xmlns:a16="http://schemas.microsoft.com/office/drawing/2014/main" id="{5E8A1B80-893B-7ADB-7647-AE35DEEBDC2E}"/>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061574" y="594725"/>
              <a:ext cx="1177551" cy="1181633"/>
            </a:xfrm>
            <a:prstGeom prst="rect">
              <a:avLst/>
            </a:prstGeom>
            <a:noFill/>
            <a:ln>
              <a:noFill/>
            </a:ln>
          </p:spPr>
        </p:pic>
      </p:grpSp>
      <p:pic>
        <p:nvPicPr>
          <p:cNvPr id="17" name="Google Shape;15;p33">
            <a:extLst>
              <a:ext uri="{FF2B5EF4-FFF2-40B4-BE49-F238E27FC236}">
                <a16:creationId xmlns:a16="http://schemas.microsoft.com/office/drawing/2014/main" id="{A3C7FBBB-F1BE-5C5C-1E87-78BF23D62408}"/>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5119650" y="4030254"/>
            <a:ext cx="2419574" cy="525796"/>
          </a:xfrm>
          <a:prstGeom prst="rect">
            <a:avLst/>
          </a:prstGeom>
          <a:noFill/>
          <a:ln>
            <a:noFill/>
          </a:ln>
        </p:spPr>
      </p:pic>
    </p:spTree>
    <p:extLst>
      <p:ext uri="{BB962C8B-B14F-4D97-AF65-F5344CB8AC3E}">
        <p14:creationId xmlns:p14="http://schemas.microsoft.com/office/powerpoint/2010/main" val="3432677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8_Titre et contenu">
    <p:spTree>
      <p:nvGrpSpPr>
        <p:cNvPr id="1" name=""/>
        <p:cNvGrpSpPr/>
        <p:nvPr/>
      </p:nvGrpSpPr>
      <p:grpSpPr>
        <a:xfrm>
          <a:off x="0" y="0"/>
          <a:ext cx="0" cy="0"/>
          <a:chOff x="0" y="0"/>
          <a:chExt cx="0" cy="0"/>
        </a:xfrm>
      </p:grpSpPr>
      <p:pic>
        <p:nvPicPr>
          <p:cNvPr id="7" name="Google Shape;42;p38">
            <a:extLst>
              <a:ext uri="{FF2B5EF4-FFF2-40B4-BE49-F238E27FC236}">
                <a16:creationId xmlns:a16="http://schemas.microsoft.com/office/drawing/2014/main" id="{668CEB94-8CFD-1777-D19A-599863909677}"/>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8" name="Google Shape;43;p38">
            <a:extLst>
              <a:ext uri="{FF2B5EF4-FFF2-40B4-BE49-F238E27FC236}">
                <a16:creationId xmlns:a16="http://schemas.microsoft.com/office/drawing/2014/main" id="{8665284C-631B-98FC-162E-28745A5E131B}"/>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3" name="Google Shape;158;p54">
            <a:extLst>
              <a:ext uri="{FF2B5EF4-FFF2-40B4-BE49-F238E27FC236}">
                <a16:creationId xmlns:a16="http://schemas.microsoft.com/office/drawing/2014/main" id="{8CDEA167-C338-15F0-E59A-A4A62FB43E3F}"/>
              </a:ext>
            </a:extLst>
          </p:cNvPr>
          <p:cNvSpPr>
            <a:spLocks noGrp="1"/>
          </p:cNvSpPr>
          <p:nvPr>
            <p:ph type="pic" idx="2"/>
          </p:nvPr>
        </p:nvSpPr>
        <p:spPr>
          <a:xfrm>
            <a:off x="4383675" y="394500"/>
            <a:ext cx="4559100" cy="1980000"/>
          </a:xfrm>
          <a:prstGeom prst="rect">
            <a:avLst/>
          </a:prstGeom>
          <a:noFill/>
          <a:ln>
            <a:noFill/>
          </a:ln>
        </p:spPr>
      </p:sp>
      <p:sp>
        <p:nvSpPr>
          <p:cNvPr id="4" name="Google Shape;159;p54">
            <a:extLst>
              <a:ext uri="{FF2B5EF4-FFF2-40B4-BE49-F238E27FC236}">
                <a16:creationId xmlns:a16="http://schemas.microsoft.com/office/drawing/2014/main" id="{F9177516-8421-82FF-3F62-25AA69FE0B16}"/>
              </a:ext>
            </a:extLst>
          </p:cNvPr>
          <p:cNvSpPr txBox="1">
            <a:spLocks noGrp="1"/>
          </p:cNvSpPr>
          <p:nvPr>
            <p:ph type="ctrTitle"/>
          </p:nvPr>
        </p:nvSpPr>
        <p:spPr>
          <a:xfrm>
            <a:off x="1149275" y="259900"/>
            <a:ext cx="2920200" cy="16251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SzPts val="3600"/>
              <a:buNone/>
              <a:defRPr sz="28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5" name="Google Shape;160;p54">
            <a:extLst>
              <a:ext uri="{FF2B5EF4-FFF2-40B4-BE49-F238E27FC236}">
                <a16:creationId xmlns:a16="http://schemas.microsoft.com/office/drawing/2014/main" id="{D062C10A-1F2E-9F71-8A20-01A8092ADEA7}"/>
              </a:ext>
            </a:extLst>
          </p:cNvPr>
          <p:cNvSpPr>
            <a:spLocks noGrp="1"/>
          </p:cNvSpPr>
          <p:nvPr>
            <p:ph type="pic" idx="3"/>
          </p:nvPr>
        </p:nvSpPr>
        <p:spPr>
          <a:xfrm>
            <a:off x="4383675" y="2571725"/>
            <a:ext cx="4559100" cy="1980000"/>
          </a:xfrm>
          <a:prstGeom prst="rect">
            <a:avLst/>
          </a:prstGeom>
          <a:noFill/>
          <a:ln>
            <a:noFill/>
          </a:ln>
        </p:spPr>
      </p:sp>
      <p:sp>
        <p:nvSpPr>
          <p:cNvPr id="9" name="Google Shape;161;p54">
            <a:extLst>
              <a:ext uri="{FF2B5EF4-FFF2-40B4-BE49-F238E27FC236}">
                <a16:creationId xmlns:a16="http://schemas.microsoft.com/office/drawing/2014/main" id="{8CB9884A-8146-C543-D50E-41DAF251BFC2}"/>
              </a:ext>
            </a:extLst>
          </p:cNvPr>
          <p:cNvSpPr txBox="1">
            <a:spLocks noGrp="1"/>
          </p:cNvSpPr>
          <p:nvPr>
            <p:ph type="body" idx="1"/>
          </p:nvPr>
        </p:nvSpPr>
        <p:spPr>
          <a:xfrm>
            <a:off x="1149275" y="2032675"/>
            <a:ext cx="2966400" cy="2752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pic>
        <p:nvPicPr>
          <p:cNvPr id="6" name="Image 5" descr="Une image contenant vert&#10;&#10;Description générée automatiquement">
            <a:extLst>
              <a:ext uri="{FF2B5EF4-FFF2-40B4-BE49-F238E27FC236}">
                <a16:creationId xmlns:a16="http://schemas.microsoft.com/office/drawing/2014/main" id="{6229B5F6-A29B-0C1B-EA5A-511D685624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762000" cy="5143500"/>
          </a:xfrm>
          <a:prstGeom prst="rect">
            <a:avLst/>
          </a:prstGeom>
        </p:spPr>
      </p:pic>
    </p:spTree>
    <p:extLst>
      <p:ext uri="{BB962C8B-B14F-4D97-AF65-F5344CB8AC3E}">
        <p14:creationId xmlns:p14="http://schemas.microsoft.com/office/powerpoint/2010/main" val="2793295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Titre et contenu">
    <p:bg>
      <p:bgRef idx="1001">
        <a:schemeClr val="bg1"/>
      </p:bgRef>
    </p:bg>
    <p:spTree>
      <p:nvGrpSpPr>
        <p:cNvPr id="1" name=""/>
        <p:cNvGrpSpPr/>
        <p:nvPr/>
      </p:nvGrpSpPr>
      <p:grpSpPr>
        <a:xfrm>
          <a:off x="0" y="0"/>
          <a:ext cx="0" cy="0"/>
          <a:chOff x="0" y="0"/>
          <a:chExt cx="0" cy="0"/>
        </a:xfrm>
      </p:grpSpPr>
      <p:pic>
        <p:nvPicPr>
          <p:cNvPr id="10" name="Google Shape;188;p58">
            <a:extLst>
              <a:ext uri="{FF2B5EF4-FFF2-40B4-BE49-F238E27FC236}">
                <a16:creationId xmlns:a16="http://schemas.microsoft.com/office/drawing/2014/main" id="{199CD15D-F432-A9F7-FC47-61E2B91FAED6}"/>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5430657" y="944175"/>
            <a:ext cx="2807368" cy="2812831"/>
          </a:xfrm>
          <a:prstGeom prst="rect">
            <a:avLst/>
          </a:prstGeom>
          <a:noFill/>
          <a:ln>
            <a:noFill/>
          </a:ln>
        </p:spPr>
      </p:pic>
      <p:pic>
        <p:nvPicPr>
          <p:cNvPr id="8" name="Google Shape;176;p56">
            <a:extLst>
              <a:ext uri="{FF2B5EF4-FFF2-40B4-BE49-F238E27FC236}">
                <a16:creationId xmlns:a16="http://schemas.microsoft.com/office/drawing/2014/main" id="{EC85B477-805F-0C27-59D7-05E288CE67F1}"/>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905975" y="1802338"/>
            <a:ext cx="3467151" cy="697475"/>
          </a:xfrm>
          <a:prstGeom prst="rect">
            <a:avLst/>
          </a:prstGeom>
          <a:noFill/>
          <a:ln>
            <a:noFill/>
          </a:ln>
        </p:spPr>
      </p:pic>
      <p:sp>
        <p:nvSpPr>
          <p:cNvPr id="9" name="Google Shape;175;p56">
            <a:extLst>
              <a:ext uri="{FF2B5EF4-FFF2-40B4-BE49-F238E27FC236}">
                <a16:creationId xmlns:a16="http://schemas.microsoft.com/office/drawing/2014/main" id="{6B09CCDF-C8C0-838A-6343-563F39ECE2E9}"/>
              </a:ext>
            </a:extLst>
          </p:cNvPr>
          <p:cNvSpPr txBox="1">
            <a:spLocks noGrp="1"/>
          </p:cNvSpPr>
          <p:nvPr>
            <p:ph type="ctrTitle"/>
          </p:nvPr>
        </p:nvSpPr>
        <p:spPr>
          <a:xfrm>
            <a:off x="1589100" y="3686975"/>
            <a:ext cx="2427300" cy="9327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lt1"/>
              </a:buClr>
              <a:buSzPts val="1400"/>
              <a:buNone/>
              <a:defRPr sz="14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pic>
        <p:nvPicPr>
          <p:cNvPr id="7" name="Google Shape;174;p56">
            <a:extLst>
              <a:ext uri="{FF2B5EF4-FFF2-40B4-BE49-F238E27FC236}">
                <a16:creationId xmlns:a16="http://schemas.microsoft.com/office/drawing/2014/main" id="{6D85964C-B4F9-E57A-1610-D7783839538A}"/>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4931975" y="2754302"/>
            <a:ext cx="1690000" cy="1695849"/>
          </a:xfrm>
          <a:prstGeom prst="rect">
            <a:avLst/>
          </a:prstGeom>
          <a:noFill/>
          <a:ln>
            <a:noFill/>
          </a:ln>
        </p:spPr>
      </p:pic>
    </p:spTree>
    <p:extLst>
      <p:ext uri="{BB962C8B-B14F-4D97-AF65-F5344CB8AC3E}">
        <p14:creationId xmlns:p14="http://schemas.microsoft.com/office/powerpoint/2010/main" val="204038146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Ref idx="1001">
        <a:schemeClr val="bg1"/>
      </p:bgRef>
    </p:bg>
    <p:spTree>
      <p:nvGrpSpPr>
        <p:cNvPr id="1" name=""/>
        <p:cNvGrpSpPr/>
        <p:nvPr/>
      </p:nvGrpSpPr>
      <p:grpSpPr>
        <a:xfrm>
          <a:off x="0" y="0"/>
          <a:ext cx="0" cy="0"/>
          <a:chOff x="0" y="0"/>
          <a:chExt cx="0" cy="0"/>
        </a:xfrm>
      </p:grpSpPr>
      <p:pic>
        <p:nvPicPr>
          <p:cNvPr id="6" name="Google Shape;185;p58">
            <a:extLst>
              <a:ext uri="{FF2B5EF4-FFF2-40B4-BE49-F238E27FC236}">
                <a16:creationId xmlns:a16="http://schemas.microsoft.com/office/drawing/2014/main" id="{5EFB982C-DE5D-1F8E-A47C-CB128A2EF018}"/>
              </a:ext>
            </a:extLst>
          </p:cNvPr>
          <p:cNvPicPr preferRelativeResize="0"/>
          <p:nvPr userDrawn="1"/>
        </p:nvPicPr>
        <p:blipFill rotWithShape="1">
          <a:blip r:embed="rId2" cstate="print">
            <a:alphaModFix amt="8000"/>
            <a:extLst>
              <a:ext uri="{28A0092B-C50C-407E-A947-70E740481C1C}">
                <a14:useLocalDpi xmlns:a14="http://schemas.microsoft.com/office/drawing/2010/main"/>
              </a:ext>
            </a:extLst>
          </a:blip>
          <a:srcRect/>
          <a:stretch/>
        </p:blipFill>
        <p:spPr>
          <a:xfrm>
            <a:off x="0" y="0"/>
            <a:ext cx="6334126" cy="5180125"/>
          </a:xfrm>
          <a:prstGeom prst="rect">
            <a:avLst/>
          </a:prstGeom>
          <a:noFill/>
          <a:ln>
            <a:noFill/>
          </a:ln>
        </p:spPr>
      </p:pic>
      <p:pic>
        <p:nvPicPr>
          <p:cNvPr id="7" name="Google Shape;186;p58">
            <a:extLst>
              <a:ext uri="{FF2B5EF4-FFF2-40B4-BE49-F238E27FC236}">
                <a16:creationId xmlns:a16="http://schemas.microsoft.com/office/drawing/2014/main" id="{218ADE37-D96E-7089-51CF-A3D28195C91D}"/>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pic>
        <p:nvPicPr>
          <p:cNvPr id="10" name="Google Shape;189;p58">
            <a:extLst>
              <a:ext uri="{FF2B5EF4-FFF2-40B4-BE49-F238E27FC236}">
                <a16:creationId xmlns:a16="http://schemas.microsoft.com/office/drawing/2014/main" id="{CC68BE9F-7871-DCCD-3C32-1469A735053E}"/>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776388" y="713940"/>
            <a:ext cx="2985226" cy="2995541"/>
          </a:xfrm>
          <a:prstGeom prst="rect">
            <a:avLst/>
          </a:prstGeom>
          <a:noFill/>
          <a:ln>
            <a:noFill/>
          </a:ln>
        </p:spPr>
      </p:pic>
      <p:sp>
        <p:nvSpPr>
          <p:cNvPr id="11" name="Google Shape;190;p58">
            <a:extLst>
              <a:ext uri="{FF2B5EF4-FFF2-40B4-BE49-F238E27FC236}">
                <a16:creationId xmlns:a16="http://schemas.microsoft.com/office/drawing/2014/main" id="{366DB216-9FEB-CD5B-2D76-73E4135E7F4C}"/>
              </a:ext>
            </a:extLst>
          </p:cNvPr>
          <p:cNvSpPr txBox="1">
            <a:spLocks noGrp="1"/>
          </p:cNvSpPr>
          <p:nvPr>
            <p:ph type="ctrTitle"/>
          </p:nvPr>
        </p:nvSpPr>
        <p:spPr>
          <a:xfrm>
            <a:off x="4377700" y="1549288"/>
            <a:ext cx="4284000" cy="11028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lt1"/>
              </a:buClr>
              <a:buSzPts val="3600"/>
              <a:buNone/>
              <a:defRPr sz="36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pic>
        <p:nvPicPr>
          <p:cNvPr id="9" name="Google Shape;188;p58">
            <a:extLst>
              <a:ext uri="{FF2B5EF4-FFF2-40B4-BE49-F238E27FC236}">
                <a16:creationId xmlns:a16="http://schemas.microsoft.com/office/drawing/2014/main" id="{991AE624-B9E6-A9C2-BF53-26DEB299A6E9}"/>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299001" y="2733263"/>
            <a:ext cx="1596369" cy="1599475"/>
          </a:xfrm>
          <a:prstGeom prst="rect">
            <a:avLst/>
          </a:prstGeom>
          <a:noFill/>
          <a:ln>
            <a:noFill/>
          </a:ln>
        </p:spPr>
      </p:pic>
      <p:sp>
        <p:nvSpPr>
          <p:cNvPr id="12" name="Google Shape;191;p58">
            <a:extLst>
              <a:ext uri="{FF2B5EF4-FFF2-40B4-BE49-F238E27FC236}">
                <a16:creationId xmlns:a16="http://schemas.microsoft.com/office/drawing/2014/main" id="{6E51251D-DF47-4CD6-860A-B7FFEBB4B1C2}"/>
              </a:ext>
            </a:extLst>
          </p:cNvPr>
          <p:cNvSpPr txBox="1">
            <a:spLocks noGrp="1"/>
          </p:cNvSpPr>
          <p:nvPr>
            <p:ph type="subTitle" idx="1"/>
          </p:nvPr>
        </p:nvSpPr>
        <p:spPr>
          <a:xfrm>
            <a:off x="4377700" y="2733263"/>
            <a:ext cx="3855600" cy="110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2800"/>
              <a:buNone/>
              <a:defRPr sz="2800">
                <a:solidFill>
                  <a:schemeClr val="accent5"/>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26407767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3">
    <p:bg>
      <p:bgRef idx="1001">
        <a:schemeClr val="bg1"/>
      </p:bgRef>
    </p:bg>
    <p:spTree>
      <p:nvGrpSpPr>
        <p:cNvPr id="1" name=""/>
        <p:cNvGrpSpPr/>
        <p:nvPr/>
      </p:nvGrpSpPr>
      <p:grpSpPr>
        <a:xfrm>
          <a:off x="0" y="0"/>
          <a:ext cx="0" cy="0"/>
          <a:chOff x="0" y="0"/>
          <a:chExt cx="0" cy="0"/>
        </a:xfrm>
      </p:grpSpPr>
      <p:sp>
        <p:nvSpPr>
          <p:cNvPr id="2" name="Google Shape;18;p34">
            <a:extLst>
              <a:ext uri="{FF2B5EF4-FFF2-40B4-BE49-F238E27FC236}">
                <a16:creationId xmlns:a16="http://schemas.microsoft.com/office/drawing/2014/main" id="{52E4A8A2-3191-8B1E-D5AA-66A4A9A62BEF}"/>
              </a:ext>
            </a:extLst>
          </p:cNvPr>
          <p:cNvSpPr txBox="1">
            <a:spLocks noGrp="1"/>
          </p:cNvSpPr>
          <p:nvPr>
            <p:ph type="ctrTitle"/>
          </p:nvPr>
        </p:nvSpPr>
        <p:spPr>
          <a:xfrm>
            <a:off x="311700" y="1205650"/>
            <a:ext cx="4284000" cy="20487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lt1"/>
              </a:buClr>
              <a:buSzPts val="5200"/>
              <a:buNone/>
              <a:defRPr sz="3600" b="1">
                <a:solidFill>
                  <a:schemeClr val="accen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3" name="Google Shape;19;p34">
            <a:extLst>
              <a:ext uri="{FF2B5EF4-FFF2-40B4-BE49-F238E27FC236}">
                <a16:creationId xmlns:a16="http://schemas.microsoft.com/office/drawing/2014/main" id="{EEBED84B-91D7-7D5D-4624-43B4FAF09B9D}"/>
              </a:ext>
            </a:extLst>
          </p:cNvPr>
          <p:cNvSpPr txBox="1">
            <a:spLocks noGrp="1"/>
          </p:cNvSpPr>
          <p:nvPr>
            <p:ph type="subTitle" idx="1" hasCustomPrompt="1"/>
          </p:nvPr>
        </p:nvSpPr>
        <p:spPr>
          <a:xfrm>
            <a:off x="311700" y="3453250"/>
            <a:ext cx="3855600" cy="110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2800"/>
              <a:buNone/>
              <a:defRPr sz="1800">
                <a:solidFill>
                  <a:schemeClr val="accent1"/>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r>
              <a:rPr lang="fr-CA" dirty="0"/>
              <a:t>Cliquez ici pour ajouter un sous-titre</a:t>
            </a:r>
            <a:endParaRPr dirty="0"/>
          </a:p>
        </p:txBody>
      </p:sp>
      <p:pic>
        <p:nvPicPr>
          <p:cNvPr id="5" name="Google Shape;15;p33">
            <a:extLst>
              <a:ext uri="{FF2B5EF4-FFF2-40B4-BE49-F238E27FC236}">
                <a16:creationId xmlns:a16="http://schemas.microsoft.com/office/drawing/2014/main" id="{520B6E5F-8231-17E4-535F-F535472E5D8D}"/>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131326" y="4146986"/>
            <a:ext cx="2419574" cy="525796"/>
          </a:xfrm>
          <a:prstGeom prst="rect">
            <a:avLst/>
          </a:prstGeom>
          <a:noFill/>
          <a:ln>
            <a:noFill/>
          </a:ln>
        </p:spPr>
      </p:pic>
      <p:pic>
        <p:nvPicPr>
          <p:cNvPr id="7" name="Image 6" descr="Une image contenant cercle, Graphique, capture d’écran&#10;&#10;Description générée automatiquement">
            <a:extLst>
              <a:ext uri="{FF2B5EF4-FFF2-40B4-BE49-F238E27FC236}">
                <a16:creationId xmlns:a16="http://schemas.microsoft.com/office/drawing/2014/main" id="{69ACCDA8-2632-4F39-D36A-F60B2E833C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46354" y="252919"/>
            <a:ext cx="3252898" cy="3259091"/>
          </a:xfrm>
          <a:prstGeom prst="rect">
            <a:avLst/>
          </a:prstGeom>
        </p:spPr>
      </p:pic>
    </p:spTree>
    <p:extLst>
      <p:ext uri="{BB962C8B-B14F-4D97-AF65-F5344CB8AC3E}">
        <p14:creationId xmlns:p14="http://schemas.microsoft.com/office/powerpoint/2010/main" val="111114180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erture 4">
    <p:bg>
      <p:bgRef idx="1001">
        <a:schemeClr val="bg1"/>
      </p:bgRef>
    </p:bg>
    <p:spTree>
      <p:nvGrpSpPr>
        <p:cNvPr id="1" name=""/>
        <p:cNvGrpSpPr/>
        <p:nvPr/>
      </p:nvGrpSpPr>
      <p:grpSpPr>
        <a:xfrm>
          <a:off x="0" y="0"/>
          <a:ext cx="0" cy="0"/>
          <a:chOff x="0" y="0"/>
          <a:chExt cx="0" cy="0"/>
        </a:xfrm>
      </p:grpSpPr>
      <p:sp>
        <p:nvSpPr>
          <p:cNvPr id="2" name="Google Shape;18;p34">
            <a:extLst>
              <a:ext uri="{FF2B5EF4-FFF2-40B4-BE49-F238E27FC236}">
                <a16:creationId xmlns:a16="http://schemas.microsoft.com/office/drawing/2014/main" id="{52E4A8A2-3191-8B1E-D5AA-66A4A9A62BEF}"/>
              </a:ext>
            </a:extLst>
          </p:cNvPr>
          <p:cNvSpPr txBox="1">
            <a:spLocks noGrp="1"/>
          </p:cNvSpPr>
          <p:nvPr>
            <p:ph type="ctrTitle"/>
          </p:nvPr>
        </p:nvSpPr>
        <p:spPr>
          <a:xfrm>
            <a:off x="311700" y="1205650"/>
            <a:ext cx="4284000" cy="20487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lt1"/>
              </a:buClr>
              <a:buSzPts val="5200"/>
              <a:buNone/>
              <a:defRPr sz="36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pic>
        <p:nvPicPr>
          <p:cNvPr id="6" name="Google Shape;22;p34">
            <a:extLst>
              <a:ext uri="{FF2B5EF4-FFF2-40B4-BE49-F238E27FC236}">
                <a16:creationId xmlns:a16="http://schemas.microsoft.com/office/drawing/2014/main" id="{F9504E2D-12FD-D22E-73BB-D56F4FD56353}"/>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131188" y="4099992"/>
            <a:ext cx="2464508" cy="456058"/>
          </a:xfrm>
          <a:prstGeom prst="rect">
            <a:avLst/>
          </a:prstGeom>
          <a:noFill/>
          <a:ln>
            <a:noFill/>
          </a:ln>
        </p:spPr>
      </p:pic>
      <p:sp>
        <p:nvSpPr>
          <p:cNvPr id="3" name="Google Shape;19;p34">
            <a:extLst>
              <a:ext uri="{FF2B5EF4-FFF2-40B4-BE49-F238E27FC236}">
                <a16:creationId xmlns:a16="http://schemas.microsoft.com/office/drawing/2014/main" id="{EEBED84B-91D7-7D5D-4624-43B4FAF09B9D}"/>
              </a:ext>
            </a:extLst>
          </p:cNvPr>
          <p:cNvSpPr txBox="1">
            <a:spLocks noGrp="1"/>
          </p:cNvSpPr>
          <p:nvPr>
            <p:ph type="subTitle" idx="1" hasCustomPrompt="1"/>
          </p:nvPr>
        </p:nvSpPr>
        <p:spPr>
          <a:xfrm>
            <a:off x="311700" y="3453250"/>
            <a:ext cx="3855600" cy="110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2800"/>
              <a:buNone/>
              <a:defRPr sz="1800">
                <a:solidFill>
                  <a:schemeClr val="accent2"/>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r>
              <a:rPr lang="fr-CA" dirty="0"/>
              <a:t>Cliquez ici pour ajouter un sous-titre</a:t>
            </a:r>
            <a:endParaRPr dirty="0"/>
          </a:p>
        </p:txBody>
      </p:sp>
      <p:sp>
        <p:nvSpPr>
          <p:cNvPr id="5" name="Google Shape;32;p36">
            <a:extLst>
              <a:ext uri="{FF2B5EF4-FFF2-40B4-BE49-F238E27FC236}">
                <a16:creationId xmlns:a16="http://schemas.microsoft.com/office/drawing/2014/main" id="{0DFEF87C-8FF9-C35E-50F2-3D737924D81F}"/>
              </a:ext>
            </a:extLst>
          </p:cNvPr>
          <p:cNvSpPr>
            <a:spLocks noGrp="1"/>
          </p:cNvSpPr>
          <p:nvPr>
            <p:ph type="pic" idx="2"/>
          </p:nvPr>
        </p:nvSpPr>
        <p:spPr>
          <a:xfrm>
            <a:off x="4913325" y="742449"/>
            <a:ext cx="3195600" cy="3195600"/>
          </a:xfrm>
          <a:prstGeom prst="ellipse">
            <a:avLst/>
          </a:prstGeom>
          <a:noFill/>
          <a:ln>
            <a:noFill/>
          </a:ln>
        </p:spPr>
      </p:sp>
      <p:pic>
        <p:nvPicPr>
          <p:cNvPr id="4" name="Google Shape;189;p58">
            <a:extLst>
              <a:ext uri="{FF2B5EF4-FFF2-40B4-BE49-F238E27FC236}">
                <a16:creationId xmlns:a16="http://schemas.microsoft.com/office/drawing/2014/main" id="{4656B500-F32C-7447-3DD5-14DEDB68203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6895290" y="337804"/>
            <a:ext cx="1531260" cy="1536551"/>
          </a:xfrm>
          <a:prstGeom prst="rect">
            <a:avLst/>
          </a:prstGeom>
          <a:noFill/>
          <a:ln>
            <a:noFill/>
          </a:ln>
        </p:spPr>
      </p:pic>
    </p:spTree>
    <p:extLst>
      <p:ext uri="{BB962C8B-B14F-4D97-AF65-F5344CB8AC3E}">
        <p14:creationId xmlns:p14="http://schemas.microsoft.com/office/powerpoint/2010/main" val="239220309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uverture 5">
    <p:bg>
      <p:bgRef idx="1001">
        <a:schemeClr val="bg1"/>
      </p:bgRef>
    </p:bg>
    <p:spTree>
      <p:nvGrpSpPr>
        <p:cNvPr id="1" name=""/>
        <p:cNvGrpSpPr/>
        <p:nvPr/>
      </p:nvGrpSpPr>
      <p:grpSpPr>
        <a:xfrm>
          <a:off x="0" y="0"/>
          <a:ext cx="0" cy="0"/>
          <a:chOff x="0" y="0"/>
          <a:chExt cx="0" cy="0"/>
        </a:xfrm>
      </p:grpSpPr>
      <p:sp>
        <p:nvSpPr>
          <p:cNvPr id="2" name="Google Shape;18;p34">
            <a:extLst>
              <a:ext uri="{FF2B5EF4-FFF2-40B4-BE49-F238E27FC236}">
                <a16:creationId xmlns:a16="http://schemas.microsoft.com/office/drawing/2014/main" id="{52E4A8A2-3191-8B1E-D5AA-66A4A9A62BEF}"/>
              </a:ext>
            </a:extLst>
          </p:cNvPr>
          <p:cNvSpPr txBox="1">
            <a:spLocks noGrp="1"/>
          </p:cNvSpPr>
          <p:nvPr>
            <p:ph type="ctrTitle"/>
          </p:nvPr>
        </p:nvSpPr>
        <p:spPr>
          <a:xfrm>
            <a:off x="311700" y="1205650"/>
            <a:ext cx="4284000" cy="20487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chemeClr val="lt1"/>
              </a:buClr>
              <a:buSzPts val="5200"/>
              <a:buNone/>
              <a:defRPr sz="3600" b="1">
                <a:solidFill>
                  <a:schemeClr val="accen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3" name="Google Shape;19;p34">
            <a:extLst>
              <a:ext uri="{FF2B5EF4-FFF2-40B4-BE49-F238E27FC236}">
                <a16:creationId xmlns:a16="http://schemas.microsoft.com/office/drawing/2014/main" id="{EEBED84B-91D7-7D5D-4624-43B4FAF09B9D}"/>
              </a:ext>
            </a:extLst>
          </p:cNvPr>
          <p:cNvSpPr txBox="1">
            <a:spLocks noGrp="1"/>
          </p:cNvSpPr>
          <p:nvPr>
            <p:ph type="subTitle" idx="1" hasCustomPrompt="1"/>
          </p:nvPr>
        </p:nvSpPr>
        <p:spPr>
          <a:xfrm>
            <a:off x="311700" y="3453250"/>
            <a:ext cx="3855600" cy="110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1"/>
              </a:buClr>
              <a:buSzPts val="2800"/>
              <a:buNone/>
              <a:defRPr sz="1800">
                <a:solidFill>
                  <a:schemeClr val="accent1"/>
                </a:solidFill>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r>
              <a:rPr lang="fr-CA" dirty="0"/>
              <a:t>Cliquez ici pour ajouter un sous-titre</a:t>
            </a:r>
            <a:endParaRPr dirty="0"/>
          </a:p>
        </p:txBody>
      </p:sp>
      <p:pic>
        <p:nvPicPr>
          <p:cNvPr id="5" name="Google Shape;15;p33">
            <a:extLst>
              <a:ext uri="{FF2B5EF4-FFF2-40B4-BE49-F238E27FC236}">
                <a16:creationId xmlns:a16="http://schemas.microsoft.com/office/drawing/2014/main" id="{520B6E5F-8231-17E4-535F-F535472E5D8D}"/>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131326" y="4146986"/>
            <a:ext cx="2419574" cy="525796"/>
          </a:xfrm>
          <a:prstGeom prst="rect">
            <a:avLst/>
          </a:prstGeom>
          <a:noFill/>
          <a:ln>
            <a:noFill/>
          </a:ln>
        </p:spPr>
      </p:pic>
      <p:sp>
        <p:nvSpPr>
          <p:cNvPr id="6" name="Google Shape;39;p37">
            <a:extLst>
              <a:ext uri="{FF2B5EF4-FFF2-40B4-BE49-F238E27FC236}">
                <a16:creationId xmlns:a16="http://schemas.microsoft.com/office/drawing/2014/main" id="{14EF5242-5F22-0073-8F7B-94FCC98AE33B}"/>
              </a:ext>
            </a:extLst>
          </p:cNvPr>
          <p:cNvSpPr>
            <a:spLocks noGrp="1"/>
          </p:cNvSpPr>
          <p:nvPr>
            <p:ph type="pic" idx="2"/>
          </p:nvPr>
        </p:nvSpPr>
        <p:spPr>
          <a:xfrm>
            <a:off x="4913325" y="742449"/>
            <a:ext cx="3195600" cy="3195600"/>
          </a:xfrm>
          <a:prstGeom prst="ellipse">
            <a:avLst/>
          </a:prstGeom>
          <a:noFill/>
          <a:ln>
            <a:noFill/>
          </a:ln>
        </p:spPr>
      </p:sp>
      <p:pic>
        <p:nvPicPr>
          <p:cNvPr id="7" name="Google Shape;40;p37">
            <a:extLst>
              <a:ext uri="{FF2B5EF4-FFF2-40B4-BE49-F238E27FC236}">
                <a16:creationId xmlns:a16="http://schemas.microsoft.com/office/drawing/2014/main" id="{5602FF35-11F4-E927-C053-0FE1076528B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6717787" y="301625"/>
            <a:ext cx="1719788" cy="1727164"/>
          </a:xfrm>
          <a:prstGeom prst="rect">
            <a:avLst/>
          </a:prstGeom>
          <a:noFill/>
          <a:ln>
            <a:noFill/>
          </a:ln>
        </p:spPr>
      </p:pic>
    </p:spTree>
    <p:extLst>
      <p:ext uri="{BB962C8B-B14F-4D97-AF65-F5344CB8AC3E}">
        <p14:creationId xmlns:p14="http://schemas.microsoft.com/office/powerpoint/2010/main" val="37800402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9" name="Google Shape;42;p38">
            <a:extLst>
              <a:ext uri="{FF2B5EF4-FFF2-40B4-BE49-F238E27FC236}">
                <a16:creationId xmlns:a16="http://schemas.microsoft.com/office/drawing/2014/main" id="{1165433F-D422-EF13-9140-F7C9E0DB59A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41041" y="4683699"/>
            <a:ext cx="392481" cy="393601"/>
          </a:xfrm>
          <a:prstGeom prst="rect">
            <a:avLst/>
          </a:prstGeom>
          <a:noFill/>
          <a:ln>
            <a:noFill/>
          </a:ln>
        </p:spPr>
      </p:pic>
      <p:grpSp>
        <p:nvGrpSpPr>
          <p:cNvPr id="10" name="Google Shape;127;p50">
            <a:extLst>
              <a:ext uri="{FF2B5EF4-FFF2-40B4-BE49-F238E27FC236}">
                <a16:creationId xmlns:a16="http://schemas.microsoft.com/office/drawing/2014/main" id="{924B9EDE-75DB-956D-0CDD-CDEC8BD7616B}"/>
              </a:ext>
            </a:extLst>
          </p:cNvPr>
          <p:cNvGrpSpPr/>
          <p:nvPr userDrawn="1"/>
        </p:nvGrpSpPr>
        <p:grpSpPr>
          <a:xfrm>
            <a:off x="0" y="-125"/>
            <a:ext cx="762000" cy="5151600"/>
            <a:chOff x="0" y="-125"/>
            <a:chExt cx="762000" cy="5151600"/>
          </a:xfrm>
        </p:grpSpPr>
        <p:sp>
          <p:nvSpPr>
            <p:cNvPr id="11" name="Google Shape;128;p50">
              <a:extLst>
                <a:ext uri="{FF2B5EF4-FFF2-40B4-BE49-F238E27FC236}">
                  <a16:creationId xmlns:a16="http://schemas.microsoft.com/office/drawing/2014/main" id="{CF68A2E7-B75E-9DB6-2A04-982E8F669B3C}"/>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BD2E78AB-8ECE-2EDE-AFAE-70CF1EEAD7E9}"/>
                </a:ext>
              </a:extLst>
            </p:cNvPr>
            <p:cNvPicPr preferRelativeResize="0"/>
            <p:nvPr/>
          </p:nvPicPr>
          <p:blipFill rotWithShape="1">
            <a:blip r:embed="rId3"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5" name="Google Shape;46;p38">
            <a:extLst>
              <a:ext uri="{FF2B5EF4-FFF2-40B4-BE49-F238E27FC236}">
                <a16:creationId xmlns:a16="http://schemas.microsoft.com/office/drawing/2014/main" id="{28F1A0AD-CB68-5A3C-6BBC-7A3425849745}"/>
              </a:ext>
            </a:extLst>
          </p:cNvPr>
          <p:cNvSpPr txBox="1">
            <a:spLocks noGrp="1"/>
          </p:cNvSpPr>
          <p:nvPr>
            <p:ph type="body" idx="1"/>
          </p:nvPr>
        </p:nvSpPr>
        <p:spPr>
          <a:xfrm>
            <a:off x="1031875" y="1152475"/>
            <a:ext cx="780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20" name="Google Shape;43;p38">
            <a:extLst>
              <a:ext uri="{FF2B5EF4-FFF2-40B4-BE49-F238E27FC236}">
                <a16:creationId xmlns:a16="http://schemas.microsoft.com/office/drawing/2014/main" id="{BE9FDE43-AA30-9801-5FA7-2BF3BDEDDD13}"/>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102604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pic>
        <p:nvPicPr>
          <p:cNvPr id="16" name="Google Shape;42;p38">
            <a:extLst>
              <a:ext uri="{FF2B5EF4-FFF2-40B4-BE49-F238E27FC236}">
                <a16:creationId xmlns:a16="http://schemas.microsoft.com/office/drawing/2014/main" id="{8D4818E1-CAFF-6CF1-A505-9AC177E08DF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5" name="Google Shape;46;p38">
            <a:extLst>
              <a:ext uri="{FF2B5EF4-FFF2-40B4-BE49-F238E27FC236}">
                <a16:creationId xmlns:a16="http://schemas.microsoft.com/office/drawing/2014/main" id="{28F1A0AD-CB68-5A3C-6BBC-7A3425849745}"/>
              </a:ext>
            </a:extLst>
          </p:cNvPr>
          <p:cNvSpPr txBox="1">
            <a:spLocks noGrp="1"/>
          </p:cNvSpPr>
          <p:nvPr>
            <p:ph type="body" idx="1"/>
          </p:nvPr>
        </p:nvSpPr>
        <p:spPr>
          <a:xfrm>
            <a:off x="1031875" y="1152475"/>
            <a:ext cx="780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5" name="Google Shape;43;p38">
            <a:extLst>
              <a:ext uri="{FF2B5EF4-FFF2-40B4-BE49-F238E27FC236}">
                <a16:creationId xmlns:a16="http://schemas.microsoft.com/office/drawing/2014/main" id="{FCF9534B-515F-B915-988A-62DB74F5ED37}"/>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pic>
        <p:nvPicPr>
          <p:cNvPr id="4" name="Image 3" descr="Une image contenant vert&#10;&#10;Description générée automatiquement">
            <a:extLst>
              <a:ext uri="{FF2B5EF4-FFF2-40B4-BE49-F238E27FC236}">
                <a16:creationId xmlns:a16="http://schemas.microsoft.com/office/drawing/2014/main" id="{9088B3CC-8257-C9B9-C252-AFB4A8F1D13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762000" cy="5143500"/>
          </a:xfrm>
          <a:prstGeom prst="rect">
            <a:avLst/>
          </a:prstGeom>
        </p:spPr>
      </p:pic>
    </p:spTree>
    <p:extLst>
      <p:ext uri="{BB962C8B-B14F-4D97-AF65-F5344CB8AC3E}">
        <p14:creationId xmlns:p14="http://schemas.microsoft.com/office/powerpoint/2010/main" val="226425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pic>
        <p:nvPicPr>
          <p:cNvPr id="19" name="Google Shape;42;p38">
            <a:extLst>
              <a:ext uri="{FF2B5EF4-FFF2-40B4-BE49-F238E27FC236}">
                <a16:creationId xmlns:a16="http://schemas.microsoft.com/office/drawing/2014/main" id="{1165433F-D422-EF13-9140-F7C9E0DB59A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41041" y="4683699"/>
            <a:ext cx="392481" cy="393601"/>
          </a:xfrm>
          <a:prstGeom prst="rect">
            <a:avLst/>
          </a:prstGeom>
          <a:noFill/>
          <a:ln>
            <a:noFill/>
          </a:ln>
        </p:spPr>
      </p:pic>
      <p:grpSp>
        <p:nvGrpSpPr>
          <p:cNvPr id="10" name="Google Shape;127;p50">
            <a:extLst>
              <a:ext uri="{FF2B5EF4-FFF2-40B4-BE49-F238E27FC236}">
                <a16:creationId xmlns:a16="http://schemas.microsoft.com/office/drawing/2014/main" id="{924B9EDE-75DB-956D-0CDD-CDEC8BD7616B}"/>
              </a:ext>
            </a:extLst>
          </p:cNvPr>
          <p:cNvGrpSpPr/>
          <p:nvPr userDrawn="1"/>
        </p:nvGrpSpPr>
        <p:grpSpPr>
          <a:xfrm>
            <a:off x="0" y="-125"/>
            <a:ext cx="762000" cy="5151600"/>
            <a:chOff x="0" y="-125"/>
            <a:chExt cx="762000" cy="5151600"/>
          </a:xfrm>
        </p:grpSpPr>
        <p:sp>
          <p:nvSpPr>
            <p:cNvPr id="11" name="Google Shape;128;p50">
              <a:extLst>
                <a:ext uri="{FF2B5EF4-FFF2-40B4-BE49-F238E27FC236}">
                  <a16:creationId xmlns:a16="http://schemas.microsoft.com/office/drawing/2014/main" id="{CF68A2E7-B75E-9DB6-2A04-982E8F669B3C}"/>
                </a:ext>
              </a:extLst>
            </p:cNvPr>
            <p:cNvSpPr/>
            <p:nvPr/>
          </p:nvSpPr>
          <p:spPr>
            <a:xfrm>
              <a:off x="0" y="-125"/>
              <a:ext cx="762000" cy="5151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9;p50">
              <a:extLst>
                <a:ext uri="{FF2B5EF4-FFF2-40B4-BE49-F238E27FC236}">
                  <a16:creationId xmlns:a16="http://schemas.microsoft.com/office/drawing/2014/main" id="{BD2E78AB-8ECE-2EDE-AFAE-70CF1EEAD7E9}"/>
                </a:ext>
              </a:extLst>
            </p:cNvPr>
            <p:cNvPicPr preferRelativeResize="0"/>
            <p:nvPr/>
          </p:nvPicPr>
          <p:blipFill rotWithShape="1">
            <a:blip r:embed="rId3" cstate="print">
              <a:alphaModFix amt="28000"/>
              <a:extLst>
                <a:ext uri="{28A0092B-C50C-407E-A947-70E740481C1C}">
                  <a14:useLocalDpi xmlns:a14="http://schemas.microsoft.com/office/drawing/2010/main"/>
                </a:ext>
              </a:extLst>
            </a:blip>
            <a:srcRect/>
            <a:stretch/>
          </p:blipFill>
          <p:spPr>
            <a:xfrm>
              <a:off x="0" y="0"/>
              <a:ext cx="762000" cy="5143501"/>
            </a:xfrm>
            <a:prstGeom prst="rect">
              <a:avLst/>
            </a:prstGeom>
            <a:noFill/>
            <a:ln>
              <a:noFill/>
            </a:ln>
          </p:spPr>
        </p:pic>
      </p:grpSp>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20" name="Google Shape;43;p38">
            <a:extLst>
              <a:ext uri="{FF2B5EF4-FFF2-40B4-BE49-F238E27FC236}">
                <a16:creationId xmlns:a16="http://schemas.microsoft.com/office/drawing/2014/main" id="{BE9FDE43-AA30-9801-5FA7-2BF3BDEDDD13}"/>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sp>
        <p:nvSpPr>
          <p:cNvPr id="2" name="Google Shape;48;p39">
            <a:extLst>
              <a:ext uri="{FF2B5EF4-FFF2-40B4-BE49-F238E27FC236}">
                <a16:creationId xmlns:a16="http://schemas.microsoft.com/office/drawing/2014/main" id="{E8668E2A-67A6-BC21-E122-221D0E407294}"/>
              </a:ext>
            </a:extLst>
          </p:cNvPr>
          <p:cNvSpPr txBox="1">
            <a:spLocks noGrp="1"/>
          </p:cNvSpPr>
          <p:nvPr>
            <p:ph type="body" idx="1"/>
          </p:nvPr>
        </p:nvSpPr>
        <p:spPr>
          <a:xfrm>
            <a:off x="4998000" y="1081938"/>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3" name="Google Shape;53;p39">
            <a:extLst>
              <a:ext uri="{FF2B5EF4-FFF2-40B4-BE49-F238E27FC236}">
                <a16:creationId xmlns:a16="http://schemas.microsoft.com/office/drawing/2014/main" id="{F682312F-74CF-2DEA-3CBA-806DDE1F49E9}"/>
              </a:ext>
            </a:extLst>
          </p:cNvPr>
          <p:cNvSpPr>
            <a:spLocks noGrp="1"/>
          </p:cNvSpPr>
          <p:nvPr>
            <p:ph type="pic" idx="2"/>
          </p:nvPr>
        </p:nvSpPr>
        <p:spPr>
          <a:xfrm>
            <a:off x="1031875" y="1035025"/>
            <a:ext cx="3367500" cy="3367500"/>
          </a:xfrm>
          <a:prstGeom prst="ellipse">
            <a:avLst/>
          </a:prstGeom>
          <a:noFill/>
          <a:ln>
            <a:noFill/>
          </a:ln>
        </p:spPr>
      </p:sp>
    </p:spTree>
    <p:extLst>
      <p:ext uri="{BB962C8B-B14F-4D97-AF65-F5344CB8AC3E}">
        <p14:creationId xmlns:p14="http://schemas.microsoft.com/office/powerpoint/2010/main" val="134315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pic>
        <p:nvPicPr>
          <p:cNvPr id="16" name="Google Shape;42;p38">
            <a:extLst>
              <a:ext uri="{FF2B5EF4-FFF2-40B4-BE49-F238E27FC236}">
                <a16:creationId xmlns:a16="http://schemas.microsoft.com/office/drawing/2014/main" id="{8D4818E1-CAFF-6CF1-A505-9AC177E08DF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550566" y="4663225"/>
            <a:ext cx="392481" cy="393601"/>
          </a:xfrm>
          <a:prstGeom prst="rect">
            <a:avLst/>
          </a:prstGeom>
          <a:noFill/>
          <a:ln>
            <a:noFill/>
          </a:ln>
        </p:spPr>
      </p:pic>
      <p:sp>
        <p:nvSpPr>
          <p:cNvPr id="14" name="Google Shape;45;p38">
            <a:extLst>
              <a:ext uri="{FF2B5EF4-FFF2-40B4-BE49-F238E27FC236}">
                <a16:creationId xmlns:a16="http://schemas.microsoft.com/office/drawing/2014/main" id="{6A91A4FC-506A-E74A-4E14-8213809FA091}"/>
              </a:ext>
            </a:extLst>
          </p:cNvPr>
          <p:cNvSpPr txBox="1">
            <a:spLocks noGrp="1"/>
          </p:cNvSpPr>
          <p:nvPr>
            <p:ph type="title"/>
          </p:nvPr>
        </p:nvSpPr>
        <p:spPr>
          <a:xfrm>
            <a:off x="1031875" y="222250"/>
            <a:ext cx="7609800" cy="6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5" name="Google Shape;43;p38">
            <a:extLst>
              <a:ext uri="{FF2B5EF4-FFF2-40B4-BE49-F238E27FC236}">
                <a16:creationId xmlns:a16="http://schemas.microsoft.com/office/drawing/2014/main" id="{FCF9534B-515F-B915-988A-62DB74F5ED37}"/>
              </a:ext>
            </a:extLst>
          </p:cNvPr>
          <p:cNvSpPr txBox="1">
            <a:spLocks noGrp="1"/>
          </p:cNvSpPr>
          <p:nvPr>
            <p:ph type="sldNum" idx="12"/>
          </p:nvPr>
        </p:nvSpPr>
        <p:spPr>
          <a:xfrm>
            <a:off x="8143487" y="4663225"/>
            <a:ext cx="7620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a:t>
            </a:fld>
            <a:endParaRPr/>
          </a:p>
        </p:txBody>
      </p:sp>
      <p:pic>
        <p:nvPicPr>
          <p:cNvPr id="4" name="Image 3" descr="Une image contenant vert&#10;&#10;Description générée automatiquement">
            <a:extLst>
              <a:ext uri="{FF2B5EF4-FFF2-40B4-BE49-F238E27FC236}">
                <a16:creationId xmlns:a16="http://schemas.microsoft.com/office/drawing/2014/main" id="{9088B3CC-8257-C9B9-C252-AFB4A8F1D13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762000" cy="5143500"/>
          </a:xfrm>
          <a:prstGeom prst="rect">
            <a:avLst/>
          </a:prstGeom>
        </p:spPr>
      </p:pic>
      <p:sp>
        <p:nvSpPr>
          <p:cNvPr id="2" name="Google Shape;48;p39">
            <a:extLst>
              <a:ext uri="{FF2B5EF4-FFF2-40B4-BE49-F238E27FC236}">
                <a16:creationId xmlns:a16="http://schemas.microsoft.com/office/drawing/2014/main" id="{B171B2B9-B30E-29F8-BCEE-2EF9787EDDF6}"/>
              </a:ext>
            </a:extLst>
          </p:cNvPr>
          <p:cNvSpPr txBox="1">
            <a:spLocks noGrp="1"/>
          </p:cNvSpPr>
          <p:nvPr>
            <p:ph type="body" idx="1"/>
          </p:nvPr>
        </p:nvSpPr>
        <p:spPr>
          <a:xfrm>
            <a:off x="4998000" y="1081938"/>
            <a:ext cx="35085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dirty="0"/>
          </a:p>
        </p:txBody>
      </p:sp>
      <p:sp>
        <p:nvSpPr>
          <p:cNvPr id="3" name="Google Shape;53;p39">
            <a:extLst>
              <a:ext uri="{FF2B5EF4-FFF2-40B4-BE49-F238E27FC236}">
                <a16:creationId xmlns:a16="http://schemas.microsoft.com/office/drawing/2014/main" id="{8D41922A-51CE-7916-1E1D-5E209AE43B1C}"/>
              </a:ext>
            </a:extLst>
          </p:cNvPr>
          <p:cNvSpPr>
            <a:spLocks noGrp="1"/>
          </p:cNvSpPr>
          <p:nvPr>
            <p:ph type="pic" idx="2"/>
          </p:nvPr>
        </p:nvSpPr>
        <p:spPr>
          <a:xfrm>
            <a:off x="1031875" y="1035025"/>
            <a:ext cx="3367500" cy="3367500"/>
          </a:xfrm>
          <a:prstGeom prst="ellipse">
            <a:avLst/>
          </a:prstGeom>
          <a:noFill/>
          <a:ln>
            <a:noFill/>
          </a:ln>
        </p:spPr>
      </p:sp>
    </p:spTree>
    <p:extLst>
      <p:ext uri="{BB962C8B-B14F-4D97-AF65-F5344CB8AC3E}">
        <p14:creationId xmlns:p14="http://schemas.microsoft.com/office/powerpoint/2010/main" val="120148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80799C-DA58-4C66-50B7-E2F3976E8454}"/>
              </a:ext>
            </a:extLst>
          </p:cNvPr>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5BA5C14C-1FE9-D88F-CBA1-1F3B622C507F}"/>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8149AFB-6F22-A13E-3364-2AADE4974DF0}"/>
              </a:ext>
            </a:extLst>
          </p:cNvPr>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978CDC-B908-4CB2-ACC4-48C3415CF36B}" type="datetime1">
              <a:rPr lang="fr-CA" smtClean="0"/>
              <a:t>2024-11-25</a:t>
            </a:fld>
            <a:endParaRPr lang="fr-CA"/>
          </a:p>
        </p:txBody>
      </p:sp>
      <p:sp>
        <p:nvSpPr>
          <p:cNvPr id="5" name="Espace réservé du pied de page 4">
            <a:extLst>
              <a:ext uri="{FF2B5EF4-FFF2-40B4-BE49-F238E27FC236}">
                <a16:creationId xmlns:a16="http://schemas.microsoft.com/office/drawing/2014/main" id="{9800D7D5-4D64-66CA-D8B8-DDFD85CEC90D}"/>
              </a:ext>
            </a:extLst>
          </p:cNvPr>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D63F1701-0E46-1683-CDBF-0C01E4AC146E}"/>
              </a:ext>
            </a:extLst>
          </p:cNvPr>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DAFF48-F004-4C66-9EA8-D2A8E6251C7E}" type="slidenum">
              <a:rPr lang="fr-CA" smtClean="0"/>
              <a:t>‹N°›</a:t>
            </a:fld>
            <a:endParaRPr lang="fr-CA"/>
          </a:p>
        </p:txBody>
      </p:sp>
    </p:spTree>
    <p:extLst>
      <p:ext uri="{BB962C8B-B14F-4D97-AF65-F5344CB8AC3E}">
        <p14:creationId xmlns:p14="http://schemas.microsoft.com/office/powerpoint/2010/main" val="3041296330"/>
      </p:ext>
    </p:extLst>
  </p:cSld>
  <p:clrMap bg1="lt1" tx1="dk1" bg2="lt2" tx2="dk2" accent1="accent1" accent2="accent2" accent3="accent3" accent4="accent4" accent5="accent5" accent6="accent6" hlink="hlink" folHlink="folHlink"/>
  <p:sldLayoutIdLst>
    <p:sldLayoutId id="2147483649" r:id="rId1"/>
    <p:sldLayoutId id="2147483709" r:id="rId2"/>
    <p:sldLayoutId id="2147483661" r:id="rId3"/>
    <p:sldLayoutId id="2147483662" r:id="rId4"/>
    <p:sldLayoutId id="2147483663" r:id="rId5"/>
    <p:sldLayoutId id="2147483650" r:id="rId6"/>
    <p:sldLayoutId id="2147483667" r:id="rId7"/>
    <p:sldLayoutId id="2147483668" r:id="rId8"/>
    <p:sldLayoutId id="2147483672" r:id="rId9"/>
    <p:sldLayoutId id="2147483673" r:id="rId10"/>
    <p:sldLayoutId id="2147483677" r:id="rId11"/>
    <p:sldLayoutId id="2147483681" r:id="rId12"/>
    <p:sldLayoutId id="2147483682" r:id="rId13"/>
    <p:sldLayoutId id="2147483690" r:id="rId14"/>
    <p:sldLayoutId id="2147483691" r:id="rId15"/>
    <p:sldLayoutId id="2147483695" r:id="rId16"/>
    <p:sldLayoutId id="2147483696" r:id="rId17"/>
    <p:sldLayoutId id="2147483700" r:id="rId18"/>
    <p:sldLayoutId id="2147483701" r:id="rId19"/>
    <p:sldLayoutId id="2147483705" r:id="rId20"/>
    <p:sldLayoutId id="2147483706" r:id="rId21"/>
    <p:sldLayoutId id="2147483707" r:id="rId22"/>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fr-FR"/>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8.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7.jpe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9.xml"/><Relationship Id="rId7" Type="http://schemas.openxmlformats.org/officeDocument/2006/relationships/image" Target="../media/image2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8.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tags" Target="../tags/tag42.xml"/><Relationship Id="rId7" Type="http://schemas.openxmlformats.org/officeDocument/2006/relationships/image" Target="../media/image80.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9.png"/><Relationship Id="rId5" Type="http://schemas.openxmlformats.org/officeDocument/2006/relationships/notesSlide" Target="../notesSlides/notesSlide15.xml"/><Relationship Id="rId10" Type="http://schemas.microsoft.com/office/2007/relationships/hdphoto" Target="../media/hdphoto1.wdp"/><Relationship Id="rId4" Type="http://schemas.openxmlformats.org/officeDocument/2006/relationships/slideLayout" Target="../slideLayouts/slideLayout6.xml"/><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45.xml"/><Relationship Id="rId7" Type="http://schemas.openxmlformats.org/officeDocument/2006/relationships/image" Target="../media/image83.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71.jpeg"/><Relationship Id="rId5" Type="http://schemas.openxmlformats.org/officeDocument/2006/relationships/image" Target="../media/image82.png"/><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88.jpeg"/><Relationship Id="rId5" Type="http://schemas.openxmlformats.org/officeDocument/2006/relationships/chart" Target="../charts/char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6.xml"/><Relationship Id="rId1" Type="http://schemas.openxmlformats.org/officeDocument/2006/relationships/tags" Target="../tags/tag50.xml"/><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2.jpeg"/><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91.jpeg"/><Relationship Id="rId5" Type="http://schemas.openxmlformats.org/officeDocument/2006/relationships/chart" Target="../charts/chart4.xml"/><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52.xml"/><Relationship Id="rId5" Type="http://schemas.openxmlformats.org/officeDocument/2006/relationships/image" Target="../media/image92.jpe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3.xml"/><Relationship Id="rId5" Type="http://schemas.openxmlformats.org/officeDocument/2006/relationships/image" Target="../media/image92.jpe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56.xml"/><Relationship Id="rId7" Type="http://schemas.openxmlformats.org/officeDocument/2006/relationships/chart" Target="../charts/chart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840.png"/><Relationship Id="rId5" Type="http://schemas.openxmlformats.org/officeDocument/2006/relationships/notesSlide" Target="../notesSlides/notesSlide20.xml"/><Relationship Id="rId4" Type="http://schemas.openxmlformats.org/officeDocument/2006/relationships/slideLayout" Target="../slideLayouts/slideLayout6.xml"/><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8.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6.xml"/><Relationship Id="rId1" Type="http://schemas.openxmlformats.org/officeDocument/2006/relationships/tags" Target="../tags/tag6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36.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jpeg"/></Relationships>
</file>

<file path=ppt/slides/_rels/slide3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image" Target="../media/image28.jpeg"/><Relationship Id="rId21" Type="http://schemas.openxmlformats.org/officeDocument/2006/relationships/image" Target="../media/image23.jpeg"/><Relationship Id="rId34" Type="http://schemas.openxmlformats.org/officeDocument/2006/relationships/image" Target="../media/image36.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image" Target="../media/image27.jpeg"/><Relationship Id="rId33" Type="http://schemas.openxmlformats.org/officeDocument/2006/relationships/image" Target="../media/image35.png"/><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notesSlide" Target="../notesSlides/notesSlide3.xml"/><Relationship Id="rId29" Type="http://schemas.openxmlformats.org/officeDocument/2006/relationships/image" Target="../media/image31.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26.jpeg"/><Relationship Id="rId32" Type="http://schemas.openxmlformats.org/officeDocument/2006/relationships/image" Target="../media/image34.png"/><Relationship Id="rId37" Type="http://schemas.openxmlformats.org/officeDocument/2006/relationships/image" Target="../media/image39.png"/><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image" Target="../media/image25.jpeg"/><Relationship Id="rId28" Type="http://schemas.openxmlformats.org/officeDocument/2006/relationships/image" Target="../media/image30.png"/><Relationship Id="rId36" Type="http://schemas.openxmlformats.org/officeDocument/2006/relationships/image" Target="../media/image38.png"/><Relationship Id="rId10" Type="http://schemas.openxmlformats.org/officeDocument/2006/relationships/tags" Target="../tags/tag14.xml"/><Relationship Id="rId19" Type="http://schemas.openxmlformats.org/officeDocument/2006/relationships/slideLayout" Target="../slideLayouts/slideLayout6.xml"/><Relationship Id="rId31" Type="http://schemas.openxmlformats.org/officeDocument/2006/relationships/image" Target="../media/image33.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image" Target="../media/image24.jpe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8" Type="http://schemas.openxmlformats.org/officeDocument/2006/relationships/tags" Target="../tags/tag12.xml"/><Relationship Id="rId3" Type="http://schemas.openxmlformats.org/officeDocument/2006/relationships/tags" Target="../tags/tag7.xml"/></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10.xml"/><Relationship Id="rId7" Type="http://schemas.openxmlformats.org/officeDocument/2006/relationships/image" Target="../media/image42.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5.xml"/><Relationship Id="rId7" Type="http://schemas.openxmlformats.org/officeDocument/2006/relationships/image" Target="../media/image46.jpeg"/><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26.xml"/><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0.xml"/><Relationship Id="rId1" Type="http://schemas.openxmlformats.org/officeDocument/2006/relationships/tags" Target="../tags/tag27.xml"/><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FD508-A692-3BED-BC6C-C5AD57FDC820}"/>
              </a:ext>
            </a:extLst>
          </p:cNvPr>
          <p:cNvSpPr>
            <a:spLocks noGrp="1"/>
          </p:cNvSpPr>
          <p:nvPr>
            <p:ph type="ctrTitle"/>
          </p:nvPr>
        </p:nvSpPr>
        <p:spPr>
          <a:xfrm>
            <a:off x="311699" y="422535"/>
            <a:ext cx="4354643" cy="2048700"/>
          </a:xfrm>
        </p:spPr>
        <p:txBody>
          <a:bodyPr/>
          <a:lstStyle/>
          <a:p>
            <a:r>
              <a:rPr lang="fr-CA" sz="3200" dirty="0"/>
              <a:t>Le paillis de seigle réduit les populations de chrysomèle rayée du concombre </a:t>
            </a:r>
          </a:p>
        </p:txBody>
      </p:sp>
      <p:sp>
        <p:nvSpPr>
          <p:cNvPr id="3" name="Sous-titre 2">
            <a:extLst>
              <a:ext uri="{FF2B5EF4-FFF2-40B4-BE49-F238E27FC236}">
                <a16:creationId xmlns:a16="http://schemas.microsoft.com/office/drawing/2014/main" id="{E72F6155-B224-3AE6-FC50-CAD8AA3414E0}"/>
              </a:ext>
            </a:extLst>
          </p:cNvPr>
          <p:cNvSpPr>
            <a:spLocks noGrp="1"/>
          </p:cNvSpPr>
          <p:nvPr>
            <p:ph type="subTitle" idx="1"/>
          </p:nvPr>
        </p:nvSpPr>
        <p:spPr>
          <a:xfrm>
            <a:off x="311700" y="2272394"/>
            <a:ext cx="4174352" cy="1794688"/>
          </a:xfrm>
        </p:spPr>
        <p:txBody>
          <a:bodyPr>
            <a:normAutofit/>
          </a:bodyPr>
          <a:lstStyle/>
          <a:p>
            <a:pPr marL="0"/>
            <a:r>
              <a:rPr lang="fr-CA" dirty="0"/>
              <a:t>Maxime Lefebvre, Marc Fournier, Laurence Jochems-Tanguay, Justin Ouellette, Isabelle Couture et Éric Lucas</a:t>
            </a:r>
          </a:p>
          <a:p>
            <a:pPr marL="0"/>
            <a:endParaRPr lang="fr-CA" dirty="0"/>
          </a:p>
          <a:p>
            <a:pPr marL="0"/>
            <a:r>
              <a:rPr lang="fr-CA" dirty="0"/>
              <a:t>JHGC, 26 novembre 2024</a:t>
            </a:r>
          </a:p>
          <a:p>
            <a:pPr marL="0"/>
            <a:endParaRPr lang="fr-CA" dirty="0"/>
          </a:p>
        </p:txBody>
      </p:sp>
      <p:pic>
        <p:nvPicPr>
          <p:cNvPr id="7" name="Picture 7">
            <a:extLst>
              <a:ext uri="{FF2B5EF4-FFF2-40B4-BE49-F238E27FC236}">
                <a16:creationId xmlns:a16="http://schemas.microsoft.com/office/drawing/2014/main" id="{53DE27B8-3E88-C436-3F6D-215A4FFEB8E6}"/>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3167050" y="3671456"/>
            <a:ext cx="1783740" cy="1288232"/>
          </a:xfrm>
          <a:prstGeom prst="rect">
            <a:avLst/>
          </a:prstGeom>
        </p:spPr>
      </p:pic>
      <p:pic>
        <p:nvPicPr>
          <p:cNvPr id="12" name="Image 11" descr="Une image contenant plein air, insecte, Pathologie végétale, arthropode&#10;&#10;Description générée automatiquement">
            <a:extLst>
              <a:ext uri="{FF2B5EF4-FFF2-40B4-BE49-F238E27FC236}">
                <a16:creationId xmlns:a16="http://schemas.microsoft.com/office/drawing/2014/main" id="{2699ABEB-68A2-A410-A9AE-3C28C33361B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72000" y="672778"/>
            <a:ext cx="3072886" cy="2998678"/>
          </a:xfrm>
          <a:prstGeom prst="teardrop">
            <a:avLst>
              <a:gd name="adj" fmla="val 92013"/>
            </a:avLst>
          </a:prstGeom>
        </p:spPr>
      </p:pic>
      <p:pic>
        <p:nvPicPr>
          <p:cNvPr id="13" name="Image 12">
            <a:extLst>
              <a:ext uri="{FF2B5EF4-FFF2-40B4-BE49-F238E27FC236}">
                <a16:creationId xmlns:a16="http://schemas.microsoft.com/office/drawing/2014/main" id="{E71B4D3E-CE58-3BF6-C51E-09FE168C2A7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273896" y="4067082"/>
            <a:ext cx="2428416" cy="524031"/>
          </a:xfrm>
          <a:prstGeom prst="rect">
            <a:avLst/>
          </a:prstGeom>
        </p:spPr>
      </p:pic>
    </p:spTree>
    <p:extLst>
      <p:ext uri="{BB962C8B-B14F-4D97-AF65-F5344CB8AC3E}">
        <p14:creationId xmlns:p14="http://schemas.microsoft.com/office/powerpoint/2010/main" val="4054155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E883D-E34A-0F56-3E17-6DE91EBF8F1B}"/>
              </a:ext>
            </a:extLst>
          </p:cNvPr>
          <p:cNvSpPr>
            <a:spLocks noGrp="1"/>
          </p:cNvSpPr>
          <p:nvPr>
            <p:ph type="title"/>
          </p:nvPr>
        </p:nvSpPr>
        <p:spPr/>
        <p:txBody>
          <a:bodyPr/>
          <a:lstStyle/>
          <a:p>
            <a:endParaRPr lang="fr-CA" dirty="0"/>
          </a:p>
        </p:txBody>
      </p:sp>
      <p:sp>
        <p:nvSpPr>
          <p:cNvPr id="3" name="Espace réservé du numéro de diapositive 2">
            <a:extLst>
              <a:ext uri="{FF2B5EF4-FFF2-40B4-BE49-F238E27FC236}">
                <a16:creationId xmlns:a16="http://schemas.microsoft.com/office/drawing/2014/main" id="{19F94991-8381-29D5-1882-B2BEAAB92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10</a:t>
            </a:fld>
            <a:endParaRPr lang="fr-CA"/>
          </a:p>
        </p:txBody>
      </p:sp>
      <p:sp>
        <p:nvSpPr>
          <p:cNvPr id="4" name="Espace réservé du texte 3">
            <a:extLst>
              <a:ext uri="{FF2B5EF4-FFF2-40B4-BE49-F238E27FC236}">
                <a16:creationId xmlns:a16="http://schemas.microsoft.com/office/drawing/2014/main" id="{58BCA7CE-EB51-FCCF-3BE2-0C4D3B0996A6}"/>
              </a:ext>
            </a:extLst>
          </p:cNvPr>
          <p:cNvSpPr>
            <a:spLocks noGrp="1"/>
          </p:cNvSpPr>
          <p:nvPr>
            <p:ph type="body" idx="1"/>
          </p:nvPr>
        </p:nvSpPr>
        <p:spPr/>
        <p:txBody>
          <a:bodyPr/>
          <a:lstStyle/>
          <a:p>
            <a:endParaRPr lang="fr-CA"/>
          </a:p>
        </p:txBody>
      </p:sp>
      <p:sp>
        <p:nvSpPr>
          <p:cNvPr id="5" name="Espace réservé du texte 4">
            <a:extLst>
              <a:ext uri="{FF2B5EF4-FFF2-40B4-BE49-F238E27FC236}">
                <a16:creationId xmlns:a16="http://schemas.microsoft.com/office/drawing/2014/main" id="{2E83DE56-8039-67D6-CA19-870788C75BD5}"/>
              </a:ext>
            </a:extLst>
          </p:cNvPr>
          <p:cNvSpPr>
            <a:spLocks noGrp="1"/>
          </p:cNvSpPr>
          <p:nvPr>
            <p:ph type="body" idx="13"/>
          </p:nvPr>
        </p:nvSpPr>
        <p:spPr/>
        <p:txBody>
          <a:bodyPr/>
          <a:lstStyle/>
          <a:p>
            <a:endParaRPr lang="fr-CA"/>
          </a:p>
        </p:txBody>
      </p:sp>
      <p:pic>
        <p:nvPicPr>
          <p:cNvPr id="7" name="Image 6" descr="Une image contenant plein air, ciel, terrain, récolte&#10;&#10;Description générée automatiquement">
            <a:extLst>
              <a:ext uri="{FF2B5EF4-FFF2-40B4-BE49-F238E27FC236}">
                <a16:creationId xmlns:a16="http://schemas.microsoft.com/office/drawing/2014/main" id="{6D358644-1EA9-278F-B3DE-5BB1FDFED3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467" y="761313"/>
            <a:ext cx="7078133" cy="3981450"/>
          </a:xfrm>
          <a:prstGeom prst="rect">
            <a:avLst/>
          </a:prstGeom>
        </p:spPr>
      </p:pic>
      <p:pic>
        <p:nvPicPr>
          <p:cNvPr id="8" name="Image 7" descr="Une image contenant plein air, récolte, agriculture, paille&#10;&#10;Description générée automatiquement">
            <a:extLst>
              <a:ext uri="{FF2B5EF4-FFF2-40B4-BE49-F238E27FC236}">
                <a16:creationId xmlns:a16="http://schemas.microsoft.com/office/drawing/2014/main" id="{D144A7C9-BF9F-276E-7F76-D52E7184B6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6725" y="761313"/>
            <a:ext cx="2986087" cy="3981450"/>
          </a:xfrm>
          <a:prstGeom prst="rect">
            <a:avLst/>
          </a:prstGeom>
        </p:spPr>
      </p:pic>
    </p:spTree>
    <p:extLst>
      <p:ext uri="{BB962C8B-B14F-4D97-AF65-F5344CB8AC3E}">
        <p14:creationId xmlns:p14="http://schemas.microsoft.com/office/powerpoint/2010/main" val="223574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A8141-199A-5555-42FD-67FF2B21198A}"/>
              </a:ext>
            </a:extLst>
          </p:cNvPr>
          <p:cNvSpPr>
            <a:spLocks noGrp="1"/>
          </p:cNvSpPr>
          <p:nvPr>
            <p:ph type="title"/>
          </p:nvPr>
        </p:nvSpPr>
        <p:spPr/>
        <p:txBody>
          <a:bodyPr/>
          <a:lstStyle/>
          <a:p>
            <a:r>
              <a:rPr lang="fr-CA" dirty="0"/>
              <a:t>Effets bénéfiques du paillis de seigle dans la culture de la courge</a:t>
            </a:r>
          </a:p>
        </p:txBody>
      </p:sp>
      <p:sp>
        <p:nvSpPr>
          <p:cNvPr id="5" name="Espace réservé du texte 4">
            <a:extLst>
              <a:ext uri="{FF2B5EF4-FFF2-40B4-BE49-F238E27FC236}">
                <a16:creationId xmlns:a16="http://schemas.microsoft.com/office/drawing/2014/main" id="{C7544B3E-E5AE-57CC-AB72-C5CC942B68F2}"/>
              </a:ext>
            </a:extLst>
          </p:cNvPr>
          <p:cNvSpPr>
            <a:spLocks noGrp="1"/>
          </p:cNvSpPr>
          <p:nvPr>
            <p:ph type="body" idx="1"/>
          </p:nvPr>
        </p:nvSpPr>
        <p:spPr>
          <a:xfrm>
            <a:off x="1031876" y="1443625"/>
            <a:ext cx="4064000" cy="3416400"/>
          </a:xfrm>
        </p:spPr>
        <p:txBody>
          <a:bodyPr/>
          <a:lstStyle/>
          <a:p>
            <a:r>
              <a:rPr lang="fr-CA" kern="0" dirty="0">
                <a:latin typeface="Calibri" panose="020F0502020204030204" pitchFamily="34" charset="0"/>
              </a:rPr>
              <a:t>Compétitionne les mauvaises herbes</a:t>
            </a:r>
          </a:p>
          <a:p>
            <a:r>
              <a:rPr lang="fr-CA" kern="0" dirty="0">
                <a:latin typeface="Calibri" panose="020F0502020204030204" pitchFamily="34" charset="0"/>
                <a:ea typeface="Aptos" panose="020B0004020202020204" pitchFamily="34" charset="0"/>
              </a:rPr>
              <a:t>R</a:t>
            </a:r>
            <a:r>
              <a:rPr lang="fr-CA" sz="1800" kern="0" dirty="0">
                <a:effectLst/>
                <a:latin typeface="Calibri" panose="020F0502020204030204" pitchFamily="34" charset="0"/>
                <a:ea typeface="Aptos" panose="020B0004020202020204" pitchFamily="34" charset="0"/>
              </a:rPr>
              <a:t>éduction de l'érosion des sols</a:t>
            </a:r>
          </a:p>
          <a:p>
            <a:r>
              <a:rPr lang="fr-CA" kern="0" dirty="0">
                <a:latin typeface="Calibri" panose="020F0502020204030204" pitchFamily="34" charset="0"/>
              </a:rPr>
              <a:t>Diminue les maladies</a:t>
            </a:r>
          </a:p>
          <a:p>
            <a:r>
              <a:rPr lang="fr-CA" kern="0" dirty="0">
                <a:latin typeface="Calibri" panose="020F0502020204030204" pitchFamily="34" charset="0"/>
                <a:ea typeface="Aptos" panose="020B0004020202020204" pitchFamily="34" charset="0"/>
              </a:rPr>
              <a:t>F</a:t>
            </a:r>
            <a:r>
              <a:rPr lang="fr-CA" sz="1800" kern="0" dirty="0">
                <a:effectLst/>
                <a:latin typeface="Calibri" panose="020F0502020204030204" pitchFamily="34" charset="0"/>
                <a:ea typeface="Aptos" panose="020B0004020202020204" pitchFamily="34" charset="0"/>
              </a:rPr>
              <a:t>acilite l’accès aux champs </a:t>
            </a:r>
            <a:endParaRPr lang="fr-CA" kern="0" dirty="0">
              <a:latin typeface="Calibri" panose="020F0502020204030204" pitchFamily="34" charset="0"/>
              <a:ea typeface="Aptos" panose="020B0004020202020204" pitchFamily="34" charset="0"/>
            </a:endParaRPr>
          </a:p>
          <a:p>
            <a:pPr marL="114300" indent="0">
              <a:buNone/>
            </a:pPr>
            <a:endParaRPr lang="fr-CA" kern="0" dirty="0">
              <a:latin typeface="Calibri" panose="020F0502020204030204" pitchFamily="34" charset="0"/>
            </a:endParaRPr>
          </a:p>
          <a:p>
            <a:pPr marL="114300" indent="0" algn="ctr">
              <a:buNone/>
            </a:pPr>
            <a:r>
              <a:rPr lang="fr-CA" b="1" kern="0" dirty="0">
                <a:latin typeface="Calibri" panose="020F0502020204030204" pitchFamily="34" charset="0"/>
              </a:rPr>
              <a:t>Effets sur les insectes et autres arthropodes?</a:t>
            </a:r>
            <a:endParaRPr lang="fr-CA" b="1" dirty="0"/>
          </a:p>
        </p:txBody>
      </p:sp>
      <p:sp>
        <p:nvSpPr>
          <p:cNvPr id="3" name="Espace réservé du numéro de diapositive 2">
            <a:extLst>
              <a:ext uri="{FF2B5EF4-FFF2-40B4-BE49-F238E27FC236}">
                <a16:creationId xmlns:a16="http://schemas.microsoft.com/office/drawing/2014/main" id="{D940553A-54C1-30FE-F8DE-0FDEB75998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11</a:t>
            </a:fld>
            <a:endParaRPr lang="fr-CA"/>
          </a:p>
        </p:txBody>
      </p:sp>
      <p:pic>
        <p:nvPicPr>
          <p:cNvPr id="7" name="Image 6" descr="Une image contenant ciel, plein air, herbe, fleur&#10;&#10;Description générée automatiquement">
            <a:extLst>
              <a:ext uri="{FF2B5EF4-FFF2-40B4-BE49-F238E27FC236}">
                <a16:creationId xmlns:a16="http://schemas.microsoft.com/office/drawing/2014/main" id="{5E450CEF-70A0-9FBC-7258-A4FB34E27B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09023" y="816637"/>
            <a:ext cx="3163451" cy="4217935"/>
          </a:xfrm>
          <a:prstGeom prst="rect">
            <a:avLst/>
          </a:prstGeom>
        </p:spPr>
      </p:pic>
      <p:pic>
        <p:nvPicPr>
          <p:cNvPr id="8" name="Picture 4">
            <a:extLst>
              <a:ext uri="{FF2B5EF4-FFF2-40B4-BE49-F238E27FC236}">
                <a16:creationId xmlns:a16="http://schemas.microsoft.com/office/drawing/2014/main" id="{C24C8775-D45A-68F0-3039-16AD2D80176E}"/>
              </a:ext>
            </a:extLst>
          </p:cNvPr>
          <p:cNvPicPr>
            <a:picLocks noChangeAspect="1"/>
          </p:cNvPicPr>
          <p:nvPr>
            <p:custDataLst>
              <p:tags r:id="rId1"/>
            </p:custDataLst>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rot="839613">
            <a:off x="1291408" y="3397958"/>
            <a:ext cx="926551" cy="1059619"/>
          </a:xfrm>
          <a:prstGeom prst="rect">
            <a:avLst/>
          </a:prstGeom>
        </p:spPr>
      </p:pic>
    </p:spTree>
    <p:extLst>
      <p:ext uri="{BB962C8B-B14F-4D97-AF65-F5344CB8AC3E}">
        <p14:creationId xmlns:p14="http://schemas.microsoft.com/office/powerpoint/2010/main" val="24296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22CF-D1AC-9FC0-214D-0C9AA78387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6062DC-4F69-3008-85FB-D4415AD20384}"/>
              </a:ext>
            </a:extLst>
          </p:cNvPr>
          <p:cNvSpPr>
            <a:spLocks noGrp="1"/>
          </p:cNvSpPr>
          <p:nvPr>
            <p:ph type="title"/>
          </p:nvPr>
        </p:nvSpPr>
        <p:spPr/>
        <p:txBody>
          <a:bodyPr/>
          <a:lstStyle/>
          <a:p>
            <a:r>
              <a:rPr lang="fr-CA" dirty="0"/>
              <a:t>Objectif de l’étude</a:t>
            </a:r>
          </a:p>
        </p:txBody>
      </p:sp>
      <p:sp>
        <p:nvSpPr>
          <p:cNvPr id="3" name="Espace réservé du numéro de diapositive 2">
            <a:extLst>
              <a:ext uri="{FF2B5EF4-FFF2-40B4-BE49-F238E27FC236}">
                <a16:creationId xmlns:a16="http://schemas.microsoft.com/office/drawing/2014/main" id="{EE51499E-39AA-8E7F-B8FE-6563D139D9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12</a:t>
            </a:fld>
            <a:endParaRPr lang="fr-CA"/>
          </a:p>
        </p:txBody>
      </p:sp>
      <p:sp>
        <p:nvSpPr>
          <p:cNvPr id="4" name="Espace réservé du texte 3">
            <a:extLst>
              <a:ext uri="{FF2B5EF4-FFF2-40B4-BE49-F238E27FC236}">
                <a16:creationId xmlns:a16="http://schemas.microsoft.com/office/drawing/2014/main" id="{6DF47BBA-7705-E5DD-8BF3-E52731F27670}"/>
              </a:ext>
            </a:extLst>
          </p:cNvPr>
          <p:cNvSpPr>
            <a:spLocks noGrp="1"/>
          </p:cNvSpPr>
          <p:nvPr>
            <p:ph type="body" idx="1"/>
          </p:nvPr>
        </p:nvSpPr>
        <p:spPr>
          <a:xfrm>
            <a:off x="1031875" y="1043836"/>
            <a:ext cx="4671054" cy="3877413"/>
          </a:xfrm>
        </p:spPr>
        <p:txBody>
          <a:bodyPr>
            <a:normAutofit/>
          </a:bodyPr>
          <a:lstStyle/>
          <a:p>
            <a:pPr marL="114300" indent="0">
              <a:buNone/>
            </a:pPr>
            <a:r>
              <a:rPr lang="fr-CA" sz="2000" b="1" dirty="0"/>
              <a:t>Évaluer l'effet d'un paillis de seigle sur les populations de la chrysomèle rayée du concombre en production de courge spaghetti (2022-2024</a:t>
            </a:r>
            <a:r>
              <a:rPr lang="fr-CA" sz="2000" dirty="0"/>
              <a:t>)</a:t>
            </a:r>
          </a:p>
          <a:p>
            <a:pPr marL="114300" indent="0">
              <a:buNone/>
            </a:pPr>
            <a:endParaRPr lang="fr-CA" sz="2000" dirty="0"/>
          </a:p>
          <a:p>
            <a:pPr marL="114300" indent="0">
              <a:buNone/>
            </a:pPr>
            <a:r>
              <a:rPr lang="fr-CA" dirty="0"/>
              <a:t>Spécifiquement:</a:t>
            </a:r>
          </a:p>
          <a:p>
            <a:pPr>
              <a:buFont typeface="Arial" panose="020B0604020202020204" pitchFamily="34" charset="0"/>
              <a:buChar char="•"/>
            </a:pPr>
            <a:r>
              <a:rPr lang="fr-CA" dirty="0"/>
              <a:t>…sur la dynamique de population de la CRC et des autres ravageurs</a:t>
            </a:r>
          </a:p>
          <a:p>
            <a:pPr>
              <a:buFont typeface="Arial" panose="020B0604020202020204" pitchFamily="34" charset="0"/>
              <a:buChar char="•"/>
            </a:pPr>
            <a:r>
              <a:rPr lang="fr-CA" dirty="0"/>
              <a:t>…sur les populations de prédateurs </a:t>
            </a:r>
          </a:p>
          <a:p>
            <a:pPr>
              <a:buFont typeface="Arial" panose="020B0604020202020204" pitchFamily="34" charset="0"/>
              <a:buChar char="•"/>
            </a:pPr>
            <a:r>
              <a:rPr lang="fr-CA" dirty="0"/>
              <a:t>…sur l’occurrence du flétrissement bactérien et sur le rendement</a:t>
            </a:r>
          </a:p>
          <a:p>
            <a:pPr>
              <a:buFont typeface="Arial" panose="020B0604020202020204" pitchFamily="34" charset="0"/>
              <a:buChar char="•"/>
            </a:pPr>
            <a:endParaRPr lang="fr-CA" sz="2000" dirty="0"/>
          </a:p>
          <a:p>
            <a:pPr marL="114300" indent="0">
              <a:buNone/>
            </a:pPr>
            <a:endParaRPr lang="fr-CA" sz="2000" b="1" dirty="0"/>
          </a:p>
          <a:p>
            <a:pPr marL="114300" indent="0">
              <a:buNone/>
            </a:pPr>
            <a:endParaRPr lang="fr-CA" sz="2000" b="1" dirty="0"/>
          </a:p>
          <a:p>
            <a:endParaRPr lang="fr-CA" sz="2000" b="1" dirty="0"/>
          </a:p>
          <a:p>
            <a:pPr marL="114300" indent="0">
              <a:buNone/>
            </a:pPr>
            <a:endParaRPr lang="fr-CA" sz="2000" b="1" dirty="0"/>
          </a:p>
        </p:txBody>
      </p:sp>
      <p:pic>
        <p:nvPicPr>
          <p:cNvPr id="7" name="Image 6" descr="Une image contenant plein air, récolte, agriculture, paille&#10;&#10;Description générée automatiquement">
            <a:extLst>
              <a:ext uri="{FF2B5EF4-FFF2-40B4-BE49-F238E27FC236}">
                <a16:creationId xmlns:a16="http://schemas.microsoft.com/office/drawing/2014/main" id="{AC34DF98-024C-6113-29AE-C415A63422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2929" y="0"/>
            <a:ext cx="3966125" cy="5288168"/>
          </a:xfrm>
          <a:prstGeom prst="rect">
            <a:avLst/>
          </a:prstGeom>
        </p:spPr>
      </p:pic>
      <p:sp>
        <p:nvSpPr>
          <p:cNvPr id="5" name="Titre 1">
            <a:extLst>
              <a:ext uri="{FF2B5EF4-FFF2-40B4-BE49-F238E27FC236}">
                <a16:creationId xmlns:a16="http://schemas.microsoft.com/office/drawing/2014/main" id="{1BD0EA5A-2DE3-5FFC-7347-057CE8F09721}"/>
              </a:ext>
            </a:extLst>
          </p:cNvPr>
          <p:cNvSpPr txBox="1">
            <a:spLocks/>
          </p:cNvSpPr>
          <p:nvPr>
            <p:custDataLst>
              <p:tags r:id="rId1"/>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Contexte</a:t>
            </a:r>
          </a:p>
        </p:txBody>
      </p:sp>
    </p:spTree>
    <p:extLst>
      <p:ext uri="{BB962C8B-B14F-4D97-AF65-F5344CB8AC3E}">
        <p14:creationId xmlns:p14="http://schemas.microsoft.com/office/powerpoint/2010/main" val="352870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8C9987-611E-98E2-778B-F3CF926FD604}"/>
              </a:ext>
            </a:extLst>
          </p:cNvPr>
          <p:cNvSpPr>
            <a:spLocks noGrp="1"/>
          </p:cNvSpPr>
          <p:nvPr>
            <p:ph type="title"/>
          </p:nvPr>
        </p:nvSpPr>
        <p:spPr/>
        <p:txBody>
          <a:bodyPr/>
          <a:lstStyle/>
          <a:p>
            <a:r>
              <a:rPr lang="fr-CA" dirty="0"/>
              <a:t>Méthodologie générale </a:t>
            </a:r>
            <a:br>
              <a:rPr lang="fr-CA" dirty="0"/>
            </a:br>
            <a:endParaRPr lang="fr-CA" dirty="0"/>
          </a:p>
        </p:txBody>
      </p:sp>
      <p:sp>
        <p:nvSpPr>
          <p:cNvPr id="5" name="Espace réservé du texte 4">
            <a:extLst>
              <a:ext uri="{FF2B5EF4-FFF2-40B4-BE49-F238E27FC236}">
                <a16:creationId xmlns:a16="http://schemas.microsoft.com/office/drawing/2014/main" id="{64EDB419-0135-9378-BCEA-9986F4D5E6BD}"/>
              </a:ext>
            </a:extLst>
          </p:cNvPr>
          <p:cNvSpPr>
            <a:spLocks noGrp="1"/>
          </p:cNvSpPr>
          <p:nvPr>
            <p:ph type="body" idx="1"/>
          </p:nvPr>
        </p:nvSpPr>
        <p:spPr>
          <a:xfrm>
            <a:off x="1031876" y="1152474"/>
            <a:ext cx="4225924" cy="3768775"/>
          </a:xfrm>
        </p:spPr>
        <p:txBody>
          <a:bodyPr>
            <a:normAutofit lnSpcReduction="10000"/>
          </a:bodyPr>
          <a:lstStyle/>
          <a:p>
            <a:r>
              <a:rPr lang="fr-CA" sz="1800" dirty="0"/>
              <a:t>Plateforme d’innovation en agriculture biologique de Saint-Bruno de Montarville (IRDA) </a:t>
            </a:r>
          </a:p>
          <a:p>
            <a:r>
              <a:rPr lang="fr-CA" dirty="0"/>
              <a:t>Courge spaghetti (var. Végétal)</a:t>
            </a:r>
          </a:p>
          <a:p>
            <a:r>
              <a:rPr lang="fr-CA" dirty="0"/>
              <a:t>Type de sol: Argile (</a:t>
            </a:r>
            <a:r>
              <a:rPr lang="fr-CA" sz="1800" dirty="0">
                <a:solidFill>
                  <a:schemeClr val="tx1"/>
                </a:solidFill>
              </a:rPr>
              <a:t>Saint-Urbain)</a:t>
            </a:r>
            <a:endParaRPr lang="fr-CA" dirty="0"/>
          </a:p>
          <a:p>
            <a:r>
              <a:rPr lang="fr-CA" dirty="0"/>
              <a:t>2 Traitements:  1) </a:t>
            </a:r>
            <a:r>
              <a:rPr lang="fr-CA" b="1" dirty="0"/>
              <a:t>paillis de seigle </a:t>
            </a:r>
            <a:r>
              <a:rPr lang="fr-CA" dirty="0"/>
              <a:t>et  2) </a:t>
            </a:r>
            <a:r>
              <a:rPr lang="fr-CA" b="1" dirty="0"/>
              <a:t>sol nu</a:t>
            </a:r>
          </a:p>
          <a:p>
            <a:r>
              <a:rPr lang="fr-CA" dirty="0"/>
              <a:t>5 répétitions</a:t>
            </a:r>
          </a:p>
          <a:p>
            <a:r>
              <a:rPr lang="fr-CA" dirty="0"/>
              <a:t>Parcelle de 21 m (14 rangs) x 20 m</a:t>
            </a:r>
          </a:p>
          <a:p>
            <a:r>
              <a:rPr lang="fr-CA" dirty="0"/>
              <a:t>Distance entre les plants 45 cm</a:t>
            </a:r>
          </a:p>
          <a:p>
            <a:r>
              <a:rPr lang="fr-CA" dirty="0"/>
              <a:t>Les courges sont semées : 1 semaine plus tôt dans le seigle</a:t>
            </a:r>
          </a:p>
        </p:txBody>
      </p:sp>
      <p:sp>
        <p:nvSpPr>
          <p:cNvPr id="3" name="Espace réservé du numéro de diapositive 2">
            <a:extLst>
              <a:ext uri="{FF2B5EF4-FFF2-40B4-BE49-F238E27FC236}">
                <a16:creationId xmlns:a16="http://schemas.microsoft.com/office/drawing/2014/main" id="{A0FB6E19-27CD-8A33-A684-30A21B90F5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13</a:t>
            </a:fld>
            <a:endParaRPr lang="fr-CA"/>
          </a:p>
        </p:txBody>
      </p:sp>
      <p:pic>
        <p:nvPicPr>
          <p:cNvPr id="6" name="Image 5">
            <a:extLst>
              <a:ext uri="{FF2B5EF4-FFF2-40B4-BE49-F238E27FC236}">
                <a16:creationId xmlns:a16="http://schemas.microsoft.com/office/drawing/2014/main" id="{A6324601-46E4-8234-1F16-15EDAC6745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98076" y="1092352"/>
            <a:ext cx="3945924" cy="3297279"/>
          </a:xfrm>
          <a:prstGeom prst="rect">
            <a:avLst/>
          </a:prstGeom>
        </p:spPr>
      </p:pic>
      <p:sp>
        <p:nvSpPr>
          <p:cNvPr id="4" name="Titre 1">
            <a:extLst>
              <a:ext uri="{FF2B5EF4-FFF2-40B4-BE49-F238E27FC236}">
                <a16:creationId xmlns:a16="http://schemas.microsoft.com/office/drawing/2014/main" id="{3E13A266-C837-8555-0319-FD7B168543EE}"/>
              </a:ext>
            </a:extLst>
          </p:cNvPr>
          <p:cNvSpPr txBox="1">
            <a:spLocks/>
          </p:cNvSpPr>
          <p:nvPr>
            <p:custDataLst>
              <p:tags r:id="rId1"/>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Méthode</a:t>
            </a:r>
          </a:p>
        </p:txBody>
      </p:sp>
    </p:spTree>
    <p:extLst>
      <p:ext uri="{BB962C8B-B14F-4D97-AF65-F5344CB8AC3E}">
        <p14:creationId xmlns:p14="http://schemas.microsoft.com/office/powerpoint/2010/main" val="25274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60D89-C01D-C654-2F50-936BCDEA66F2}"/>
              </a:ext>
            </a:extLst>
          </p:cNvPr>
          <p:cNvSpPr>
            <a:spLocks noGrp="1"/>
          </p:cNvSpPr>
          <p:nvPr>
            <p:ph type="title"/>
          </p:nvPr>
        </p:nvSpPr>
        <p:spPr>
          <a:xfrm>
            <a:off x="1241425" y="222250"/>
            <a:ext cx="7609800" cy="618600"/>
          </a:xfrm>
        </p:spPr>
        <p:txBody>
          <a:bodyPr/>
          <a:lstStyle/>
          <a:p>
            <a:endParaRPr lang="fr-CA"/>
          </a:p>
        </p:txBody>
      </p:sp>
      <p:sp>
        <p:nvSpPr>
          <p:cNvPr id="3" name="Espace réservé du texte 2">
            <a:extLst>
              <a:ext uri="{FF2B5EF4-FFF2-40B4-BE49-F238E27FC236}">
                <a16:creationId xmlns:a16="http://schemas.microsoft.com/office/drawing/2014/main" id="{9B6219D7-EA19-CD2C-F1AE-FBE6E7F12C5D}"/>
              </a:ext>
            </a:extLst>
          </p:cNvPr>
          <p:cNvSpPr>
            <a:spLocks noGrp="1"/>
          </p:cNvSpPr>
          <p:nvPr>
            <p:ph type="body" idx="1"/>
          </p:nvPr>
        </p:nvSpPr>
        <p:spPr>
          <a:xfrm>
            <a:off x="1241425" y="1152475"/>
            <a:ext cx="7800300" cy="3416400"/>
          </a:xfrm>
        </p:spPr>
        <p:txBody>
          <a:bodyPr/>
          <a:lstStyle/>
          <a:p>
            <a:endParaRPr lang="fr-CA"/>
          </a:p>
        </p:txBody>
      </p:sp>
      <p:sp>
        <p:nvSpPr>
          <p:cNvPr id="4" name="Espace réservé du numéro de diapositive 3">
            <a:extLst>
              <a:ext uri="{FF2B5EF4-FFF2-40B4-BE49-F238E27FC236}">
                <a16:creationId xmlns:a16="http://schemas.microsoft.com/office/drawing/2014/main" id="{5BF38EE6-2EE0-ECF5-2F00-78FCFB9CF1D5}"/>
              </a:ext>
            </a:extLst>
          </p:cNvPr>
          <p:cNvSpPr>
            <a:spLocks noGrp="1"/>
          </p:cNvSpPr>
          <p:nvPr>
            <p:ph type="sldNum" idx="12"/>
          </p:nvPr>
        </p:nvSpPr>
        <p:spPr>
          <a:xfrm>
            <a:off x="8353037" y="4663225"/>
            <a:ext cx="762000" cy="393600"/>
          </a:xfrm>
        </p:spPr>
        <p:txBody>
          <a:bodyPr/>
          <a:lstStyle/>
          <a:p>
            <a:pPr marL="0" lvl="0" indent="0" algn="r" rtl="0">
              <a:spcBef>
                <a:spcPts val="0"/>
              </a:spcBef>
              <a:spcAft>
                <a:spcPts val="0"/>
              </a:spcAft>
              <a:buNone/>
            </a:pPr>
            <a:fld id="{00000000-1234-1234-1234-123412341234}" type="slidenum">
              <a:rPr lang="fr-CA" smtClean="0"/>
              <a:t>14</a:t>
            </a:fld>
            <a:endParaRPr lang="fr-CA"/>
          </a:p>
        </p:txBody>
      </p:sp>
      <p:pic>
        <p:nvPicPr>
          <p:cNvPr id="8" name="Image 7">
            <a:extLst>
              <a:ext uri="{FF2B5EF4-FFF2-40B4-BE49-F238E27FC236}">
                <a16:creationId xmlns:a16="http://schemas.microsoft.com/office/drawing/2014/main" id="{EDE4A054-143D-C3B1-8404-0E5B1F0F1932}"/>
              </a:ext>
            </a:extLst>
          </p:cNvPr>
          <p:cNvPicPr>
            <a:picLocks noChangeAspect="1"/>
          </p:cNvPicPr>
          <p:nvPr/>
        </p:nvPicPr>
        <p:blipFill>
          <a:blip r:embed="rId4" cstate="print">
            <a:extLst>
              <a:ext uri="{28A0092B-C50C-407E-A947-70E740481C1C}">
                <a14:useLocalDpi xmlns:a14="http://schemas.microsoft.com/office/drawing/2010/main"/>
              </a:ext>
            </a:extLst>
          </a:blip>
          <a:srcRect t="4586" r="1979"/>
          <a:stretch/>
        </p:blipFill>
        <p:spPr>
          <a:xfrm>
            <a:off x="748747" y="0"/>
            <a:ext cx="8566703" cy="5153025"/>
          </a:xfrm>
          <a:prstGeom prst="rect">
            <a:avLst/>
          </a:prstGeom>
        </p:spPr>
      </p:pic>
      <p:sp>
        <p:nvSpPr>
          <p:cNvPr id="9" name="Flèche : bas 8">
            <a:extLst>
              <a:ext uri="{FF2B5EF4-FFF2-40B4-BE49-F238E27FC236}">
                <a16:creationId xmlns:a16="http://schemas.microsoft.com/office/drawing/2014/main" id="{55CB34EF-F0FA-39A1-1155-101ADE77D9D7}"/>
              </a:ext>
            </a:extLst>
          </p:cNvPr>
          <p:cNvSpPr/>
          <p:nvPr/>
        </p:nvSpPr>
        <p:spPr>
          <a:xfrm>
            <a:off x="2442058" y="3072765"/>
            <a:ext cx="160306" cy="430054"/>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A"/>
          </a:p>
        </p:txBody>
      </p:sp>
      <p:sp>
        <p:nvSpPr>
          <p:cNvPr id="10" name="Flèche : bas 9">
            <a:extLst>
              <a:ext uri="{FF2B5EF4-FFF2-40B4-BE49-F238E27FC236}">
                <a16:creationId xmlns:a16="http://schemas.microsoft.com/office/drawing/2014/main" id="{E032236E-590D-1146-09BC-82BEA7B49F26}"/>
              </a:ext>
            </a:extLst>
          </p:cNvPr>
          <p:cNvSpPr/>
          <p:nvPr/>
        </p:nvSpPr>
        <p:spPr>
          <a:xfrm>
            <a:off x="3304469" y="3727899"/>
            <a:ext cx="160306" cy="43005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CA"/>
          </a:p>
        </p:txBody>
      </p:sp>
      <p:sp>
        <p:nvSpPr>
          <p:cNvPr id="11" name="Flèche : bas 10">
            <a:extLst>
              <a:ext uri="{FF2B5EF4-FFF2-40B4-BE49-F238E27FC236}">
                <a16:creationId xmlns:a16="http://schemas.microsoft.com/office/drawing/2014/main" id="{CAD41F02-D75D-197B-D94E-5E4D20581E5D}"/>
              </a:ext>
            </a:extLst>
          </p:cNvPr>
          <p:cNvSpPr/>
          <p:nvPr/>
        </p:nvSpPr>
        <p:spPr>
          <a:xfrm>
            <a:off x="3771186" y="2732723"/>
            <a:ext cx="160306" cy="430054"/>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A"/>
          </a:p>
        </p:txBody>
      </p:sp>
      <p:sp>
        <p:nvSpPr>
          <p:cNvPr id="12" name="Flèche : bas 11">
            <a:extLst>
              <a:ext uri="{FF2B5EF4-FFF2-40B4-BE49-F238E27FC236}">
                <a16:creationId xmlns:a16="http://schemas.microsoft.com/office/drawing/2014/main" id="{9671CB5D-7E31-51BE-BDE6-1650AB7DB3DB}"/>
              </a:ext>
            </a:extLst>
          </p:cNvPr>
          <p:cNvSpPr/>
          <p:nvPr/>
        </p:nvSpPr>
        <p:spPr>
          <a:xfrm>
            <a:off x="2776876" y="2077693"/>
            <a:ext cx="160306" cy="43005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CA"/>
          </a:p>
        </p:txBody>
      </p:sp>
      <p:sp>
        <p:nvSpPr>
          <p:cNvPr id="13" name="Flèche : bas 12">
            <a:extLst>
              <a:ext uri="{FF2B5EF4-FFF2-40B4-BE49-F238E27FC236}">
                <a16:creationId xmlns:a16="http://schemas.microsoft.com/office/drawing/2014/main" id="{DDDD2F8B-BFFE-2E84-511F-BECD1ED2CCB5}"/>
              </a:ext>
            </a:extLst>
          </p:cNvPr>
          <p:cNvSpPr/>
          <p:nvPr/>
        </p:nvSpPr>
        <p:spPr>
          <a:xfrm>
            <a:off x="3691033" y="1975463"/>
            <a:ext cx="160306" cy="430054"/>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A"/>
          </a:p>
        </p:txBody>
      </p:sp>
      <p:sp>
        <p:nvSpPr>
          <p:cNvPr id="14" name="Flèche : bas 13">
            <a:extLst>
              <a:ext uri="{FF2B5EF4-FFF2-40B4-BE49-F238E27FC236}">
                <a16:creationId xmlns:a16="http://schemas.microsoft.com/office/drawing/2014/main" id="{59E57FC3-114A-1D41-E958-59CC524EC7BE}"/>
              </a:ext>
            </a:extLst>
          </p:cNvPr>
          <p:cNvSpPr/>
          <p:nvPr/>
        </p:nvSpPr>
        <p:spPr>
          <a:xfrm>
            <a:off x="4206113" y="2190489"/>
            <a:ext cx="160306" cy="43005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CA"/>
          </a:p>
        </p:txBody>
      </p:sp>
      <p:sp>
        <p:nvSpPr>
          <p:cNvPr id="15" name="Flèche : bas 14">
            <a:extLst>
              <a:ext uri="{FF2B5EF4-FFF2-40B4-BE49-F238E27FC236}">
                <a16:creationId xmlns:a16="http://schemas.microsoft.com/office/drawing/2014/main" id="{BCD162A4-A5B2-7131-B79A-91C2425EE573}"/>
              </a:ext>
            </a:extLst>
          </p:cNvPr>
          <p:cNvSpPr/>
          <p:nvPr/>
        </p:nvSpPr>
        <p:spPr>
          <a:xfrm>
            <a:off x="4510493" y="1200365"/>
            <a:ext cx="160306" cy="43005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CA"/>
          </a:p>
        </p:txBody>
      </p:sp>
      <p:sp>
        <p:nvSpPr>
          <p:cNvPr id="16" name="Flèche : bas 15">
            <a:extLst>
              <a:ext uri="{FF2B5EF4-FFF2-40B4-BE49-F238E27FC236}">
                <a16:creationId xmlns:a16="http://schemas.microsoft.com/office/drawing/2014/main" id="{B7EDD1F9-C75C-FEF2-F1DB-1F685CEAAF6D}"/>
              </a:ext>
            </a:extLst>
          </p:cNvPr>
          <p:cNvSpPr/>
          <p:nvPr/>
        </p:nvSpPr>
        <p:spPr>
          <a:xfrm>
            <a:off x="3931492" y="915776"/>
            <a:ext cx="160306" cy="430054"/>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A"/>
          </a:p>
        </p:txBody>
      </p:sp>
      <p:sp>
        <p:nvSpPr>
          <p:cNvPr id="17" name="Flèche : bas 16">
            <a:extLst>
              <a:ext uri="{FF2B5EF4-FFF2-40B4-BE49-F238E27FC236}">
                <a16:creationId xmlns:a16="http://schemas.microsoft.com/office/drawing/2014/main" id="{7D3873B8-A2FD-6F36-9B58-37EBB540509A}"/>
              </a:ext>
            </a:extLst>
          </p:cNvPr>
          <p:cNvSpPr/>
          <p:nvPr/>
        </p:nvSpPr>
        <p:spPr>
          <a:xfrm>
            <a:off x="5885077" y="3287791"/>
            <a:ext cx="160306" cy="430054"/>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fr-CA"/>
          </a:p>
        </p:txBody>
      </p:sp>
      <p:sp>
        <p:nvSpPr>
          <p:cNvPr id="18" name="Flèche : bas 17">
            <a:extLst>
              <a:ext uri="{FF2B5EF4-FFF2-40B4-BE49-F238E27FC236}">
                <a16:creationId xmlns:a16="http://schemas.microsoft.com/office/drawing/2014/main" id="{BFB160C2-7F39-8A0A-BD9C-DCB2DDF702EB}"/>
              </a:ext>
            </a:extLst>
          </p:cNvPr>
          <p:cNvSpPr/>
          <p:nvPr/>
        </p:nvSpPr>
        <p:spPr>
          <a:xfrm>
            <a:off x="6156510" y="2620543"/>
            <a:ext cx="160306" cy="43005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CA"/>
          </a:p>
        </p:txBody>
      </p:sp>
      <p:pic>
        <p:nvPicPr>
          <p:cNvPr id="7174" name="Picture 6">
            <a:extLst>
              <a:ext uri="{FF2B5EF4-FFF2-40B4-BE49-F238E27FC236}">
                <a16:creationId xmlns:a16="http://schemas.microsoft.com/office/drawing/2014/main" id="{6EAC0C88-F629-3D6A-FE51-77CDCA068E8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21912" y="2224428"/>
            <a:ext cx="1007295" cy="9950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EF4D8F4-26C8-ECA4-DD1E-75007A6E68B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60992" y="2555326"/>
            <a:ext cx="568178" cy="268076"/>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A6245D7C-875C-186F-20FC-9EB7A9438EEB}"/>
              </a:ext>
            </a:extLst>
          </p:cNvPr>
          <p:cNvSpPr txBox="1">
            <a:spLocks/>
          </p:cNvSpPr>
          <p:nvPr>
            <p:custDataLst>
              <p:tags r:id="rId1"/>
            </p:custDataLst>
          </p:nvPr>
        </p:nvSpPr>
        <p:spPr>
          <a:xfrm rot="16200000">
            <a:off x="-203903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Méthode</a:t>
            </a:r>
          </a:p>
        </p:txBody>
      </p:sp>
      <p:sp>
        <p:nvSpPr>
          <p:cNvPr id="6" name="ZoneTexte 5">
            <a:extLst>
              <a:ext uri="{FF2B5EF4-FFF2-40B4-BE49-F238E27FC236}">
                <a16:creationId xmlns:a16="http://schemas.microsoft.com/office/drawing/2014/main" id="{A77FE120-E6A0-0017-5DA2-1C5C0E2ABF17}"/>
              </a:ext>
            </a:extLst>
          </p:cNvPr>
          <p:cNvSpPr txBox="1"/>
          <p:nvPr/>
        </p:nvSpPr>
        <p:spPr>
          <a:xfrm>
            <a:off x="1035764" y="202863"/>
            <a:ext cx="3330655" cy="338554"/>
          </a:xfrm>
          <a:prstGeom prst="rect">
            <a:avLst/>
          </a:prstGeom>
          <a:noFill/>
        </p:spPr>
        <p:txBody>
          <a:bodyPr wrap="none" rtlCol="0">
            <a:spAutoFit/>
          </a:bodyPr>
          <a:lstStyle/>
          <a:p>
            <a:r>
              <a:rPr lang="fr-CA" sz="1600" b="1" dirty="0">
                <a:solidFill>
                  <a:schemeClr val="bg1"/>
                </a:solidFill>
              </a:rPr>
              <a:t>Minimum de 50 m entre les parcelles</a:t>
            </a:r>
          </a:p>
        </p:txBody>
      </p:sp>
    </p:spTree>
    <p:extLst>
      <p:ext uri="{BB962C8B-B14F-4D97-AF65-F5344CB8AC3E}">
        <p14:creationId xmlns:p14="http://schemas.microsoft.com/office/powerpoint/2010/main" val="380718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B1A58-24A6-7E47-1D75-8EF65D0143EF}"/>
              </a:ext>
            </a:extLst>
          </p:cNvPr>
          <p:cNvSpPr>
            <a:spLocks noGrp="1"/>
          </p:cNvSpPr>
          <p:nvPr>
            <p:ph type="title"/>
          </p:nvPr>
        </p:nvSpPr>
        <p:spPr/>
        <p:txBody>
          <a:bodyPr/>
          <a:lstStyle/>
          <a:p>
            <a:r>
              <a:rPr lang="fr-CA" dirty="0"/>
              <a:t>Mais en 2023…</a:t>
            </a:r>
          </a:p>
        </p:txBody>
      </p:sp>
      <p:sp>
        <p:nvSpPr>
          <p:cNvPr id="3" name="Espace réservé du texte 2">
            <a:extLst>
              <a:ext uri="{FF2B5EF4-FFF2-40B4-BE49-F238E27FC236}">
                <a16:creationId xmlns:a16="http://schemas.microsoft.com/office/drawing/2014/main" id="{27693D57-51FA-756D-4AAF-BC9963A88AA6}"/>
              </a:ext>
            </a:extLst>
          </p:cNvPr>
          <p:cNvSpPr>
            <a:spLocks noGrp="1"/>
          </p:cNvSpPr>
          <p:nvPr>
            <p:ph type="body" idx="1"/>
          </p:nvPr>
        </p:nvSpPr>
        <p:spPr>
          <a:xfrm>
            <a:off x="1031875" y="1152475"/>
            <a:ext cx="3759200" cy="2983590"/>
          </a:xfrm>
        </p:spPr>
        <p:txBody>
          <a:bodyPr>
            <a:normAutofit/>
          </a:bodyPr>
          <a:lstStyle/>
          <a:p>
            <a:r>
              <a:rPr lang="fr-CA" sz="2400" dirty="0"/>
              <a:t>Plus de 65 mm de pluie après le semis</a:t>
            </a:r>
          </a:p>
          <a:p>
            <a:r>
              <a:rPr lang="fr-CA" sz="2400" dirty="0"/>
              <a:t>Température fraîche</a:t>
            </a:r>
          </a:p>
          <a:p>
            <a:r>
              <a:rPr lang="fr-CA" sz="2400" dirty="0"/>
              <a:t>Taux de germination   &lt;25 %</a:t>
            </a:r>
          </a:p>
        </p:txBody>
      </p:sp>
      <p:sp>
        <p:nvSpPr>
          <p:cNvPr id="4" name="Espace réservé du numéro de diapositive 3">
            <a:extLst>
              <a:ext uri="{FF2B5EF4-FFF2-40B4-BE49-F238E27FC236}">
                <a16:creationId xmlns:a16="http://schemas.microsoft.com/office/drawing/2014/main" id="{0D7DF57A-61B2-A88B-17C3-A6A15AE3EE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15</a:t>
            </a:fld>
            <a:endParaRPr lang="fr-CA"/>
          </a:p>
        </p:txBody>
      </p:sp>
      <p:pic>
        <p:nvPicPr>
          <p:cNvPr id="6" name="Image 5" descr="Une image contenant plein air, ciel, agriculture, récolte&#10;&#10;Description générée automatiquement">
            <a:extLst>
              <a:ext uri="{FF2B5EF4-FFF2-40B4-BE49-F238E27FC236}">
                <a16:creationId xmlns:a16="http://schemas.microsoft.com/office/drawing/2014/main" id="{942C807F-D8F7-C591-888F-3B26D51E1FE1}"/>
              </a:ext>
            </a:extLst>
          </p:cNvPr>
          <p:cNvPicPr>
            <a:picLocks noChangeAspect="1"/>
          </p:cNvPicPr>
          <p:nvPr/>
        </p:nvPicPr>
        <p:blipFill>
          <a:blip r:embed="rId4" cstate="print">
            <a:extLst>
              <a:ext uri="{28A0092B-C50C-407E-A947-70E740481C1C}">
                <a14:useLocalDpi xmlns:a14="http://schemas.microsoft.com/office/drawing/2010/main"/>
              </a:ext>
            </a:extLst>
          </a:blip>
          <a:srcRect l="-3250"/>
          <a:stretch/>
        </p:blipFill>
        <p:spPr>
          <a:xfrm>
            <a:off x="4791075" y="2512234"/>
            <a:ext cx="4352925" cy="2631266"/>
          </a:xfrm>
          <a:prstGeom prst="rect">
            <a:avLst/>
          </a:prstGeom>
        </p:spPr>
      </p:pic>
      <p:pic>
        <p:nvPicPr>
          <p:cNvPr id="8" name="Image 7">
            <a:extLst>
              <a:ext uri="{FF2B5EF4-FFF2-40B4-BE49-F238E27FC236}">
                <a16:creationId xmlns:a16="http://schemas.microsoft.com/office/drawing/2014/main" id="{A051C50D-9C65-30DF-AE2A-CF582D07C0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59752" y="60467"/>
            <a:ext cx="3181923" cy="2451767"/>
          </a:xfrm>
          <a:prstGeom prst="rect">
            <a:avLst/>
          </a:prstGeom>
        </p:spPr>
      </p:pic>
      <p:sp>
        <p:nvSpPr>
          <p:cNvPr id="9" name="ZoneTexte 8">
            <a:extLst>
              <a:ext uri="{FF2B5EF4-FFF2-40B4-BE49-F238E27FC236}">
                <a16:creationId xmlns:a16="http://schemas.microsoft.com/office/drawing/2014/main" id="{01635A08-16F1-55A3-5FE2-27668F62A184}"/>
              </a:ext>
            </a:extLst>
          </p:cNvPr>
          <p:cNvSpPr txBox="1"/>
          <p:nvPr/>
        </p:nvSpPr>
        <p:spPr>
          <a:xfrm>
            <a:off x="5447829" y="2271668"/>
            <a:ext cx="2664296" cy="276999"/>
          </a:xfrm>
          <a:prstGeom prst="rect">
            <a:avLst/>
          </a:prstGeom>
          <a:noFill/>
        </p:spPr>
        <p:txBody>
          <a:bodyPr wrap="square" rtlCol="0">
            <a:spAutoFit/>
          </a:bodyPr>
          <a:lstStyle/>
          <a:p>
            <a:r>
              <a:rPr lang="fr-CA" sz="1200" dirty="0">
                <a:solidFill>
                  <a:schemeClr val="bg1"/>
                </a:solidFill>
              </a:rPr>
              <a:t>Photo : François Léveillé  </a:t>
            </a:r>
          </a:p>
        </p:txBody>
      </p:sp>
      <p:sp>
        <p:nvSpPr>
          <p:cNvPr id="5" name="Titre 1">
            <a:extLst>
              <a:ext uri="{FF2B5EF4-FFF2-40B4-BE49-F238E27FC236}">
                <a16:creationId xmlns:a16="http://schemas.microsoft.com/office/drawing/2014/main" id="{126B5089-DA07-E8FB-273A-48BA4386DE80}"/>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Méthode</a:t>
            </a:r>
          </a:p>
        </p:txBody>
      </p:sp>
    </p:spTree>
    <p:extLst>
      <p:ext uri="{BB962C8B-B14F-4D97-AF65-F5344CB8AC3E}">
        <p14:creationId xmlns:p14="http://schemas.microsoft.com/office/powerpoint/2010/main" val="194968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0DCC2A-017A-A934-89CF-B15A7943E79A}"/>
              </a:ext>
            </a:extLst>
          </p:cNvPr>
          <p:cNvSpPr>
            <a:spLocks noGrp="1"/>
          </p:cNvSpPr>
          <p:nvPr>
            <p:ph type="title"/>
          </p:nvPr>
        </p:nvSpPr>
        <p:spPr/>
        <p:txBody>
          <a:bodyPr/>
          <a:lstStyle/>
          <a:p>
            <a:r>
              <a:rPr lang="fr-CA" dirty="0"/>
              <a:t>2024</a:t>
            </a:r>
          </a:p>
        </p:txBody>
      </p:sp>
      <p:sp>
        <p:nvSpPr>
          <p:cNvPr id="3" name="Espace réservé du texte 2">
            <a:extLst>
              <a:ext uri="{FF2B5EF4-FFF2-40B4-BE49-F238E27FC236}">
                <a16:creationId xmlns:a16="http://schemas.microsoft.com/office/drawing/2014/main" id="{F61B95AD-1487-6E4E-A633-6254E87B04F6}"/>
              </a:ext>
            </a:extLst>
          </p:cNvPr>
          <p:cNvSpPr>
            <a:spLocks noGrp="1"/>
          </p:cNvSpPr>
          <p:nvPr>
            <p:ph type="body" idx="1"/>
          </p:nvPr>
        </p:nvSpPr>
        <p:spPr>
          <a:xfrm>
            <a:off x="982714" y="1152475"/>
            <a:ext cx="4917685" cy="3416400"/>
          </a:xfrm>
        </p:spPr>
        <p:txBody>
          <a:bodyPr>
            <a:normAutofit/>
          </a:bodyPr>
          <a:lstStyle/>
          <a:p>
            <a:r>
              <a:rPr lang="fr-CA" dirty="0"/>
              <a:t>Courge spaghetti (var. Végétal)</a:t>
            </a:r>
          </a:p>
          <a:p>
            <a:r>
              <a:rPr lang="fr-CA" dirty="0"/>
              <a:t>Type de sol: Argile (</a:t>
            </a:r>
            <a:r>
              <a:rPr lang="fr-CA" sz="1800" dirty="0">
                <a:solidFill>
                  <a:schemeClr val="tx1"/>
                </a:solidFill>
              </a:rPr>
              <a:t>Saint-Urbain)</a:t>
            </a:r>
            <a:endParaRPr lang="fr-CA" dirty="0"/>
          </a:p>
          <a:p>
            <a:r>
              <a:rPr lang="fr-CA" dirty="0"/>
              <a:t>2 Traitements:  1) </a:t>
            </a:r>
            <a:r>
              <a:rPr lang="fr-CA" b="1" dirty="0"/>
              <a:t>paillis de seigle </a:t>
            </a:r>
            <a:r>
              <a:rPr lang="fr-CA" dirty="0"/>
              <a:t>et 2) </a:t>
            </a:r>
            <a:r>
              <a:rPr lang="fr-CA" b="1" dirty="0"/>
              <a:t>sol nu</a:t>
            </a:r>
          </a:p>
          <a:p>
            <a:r>
              <a:rPr lang="fr-CA" dirty="0"/>
              <a:t>5 répétitions</a:t>
            </a:r>
          </a:p>
          <a:p>
            <a:r>
              <a:rPr lang="fr-CA" dirty="0"/>
              <a:t>Parcelle de 21 m (14 rangs) x 20 m</a:t>
            </a:r>
          </a:p>
          <a:p>
            <a:r>
              <a:rPr lang="fr-CA" dirty="0"/>
              <a:t>Distance entre les plants 60 cm </a:t>
            </a:r>
          </a:p>
          <a:p>
            <a:pPr marL="114300" indent="0">
              <a:buNone/>
            </a:pPr>
            <a:r>
              <a:rPr lang="fr-CA" sz="1800" dirty="0"/>
              <a:t>       (462 plants/parcelle)</a:t>
            </a:r>
            <a:endParaRPr lang="fr-CA" dirty="0"/>
          </a:p>
          <a:p>
            <a:r>
              <a:rPr lang="fr-CA" dirty="0"/>
              <a:t>Les courges sont </a:t>
            </a:r>
            <a:r>
              <a:rPr lang="fr-CA" u="sng" dirty="0"/>
              <a:t>transplantées!</a:t>
            </a:r>
          </a:p>
          <a:p>
            <a:r>
              <a:rPr lang="fr-CA" dirty="0"/>
              <a:t>Biomasse du seigle (var. Élias): 5,5 à 8,5 T ha</a:t>
            </a:r>
            <a:r>
              <a:rPr lang="fr-CA" baseline="30000" dirty="0"/>
              <a:t>-1</a:t>
            </a:r>
          </a:p>
          <a:p>
            <a:endParaRPr lang="fr-CA" u="sng" dirty="0"/>
          </a:p>
        </p:txBody>
      </p:sp>
      <p:sp>
        <p:nvSpPr>
          <p:cNvPr id="4" name="Espace réservé du numéro de diapositive 3">
            <a:extLst>
              <a:ext uri="{FF2B5EF4-FFF2-40B4-BE49-F238E27FC236}">
                <a16:creationId xmlns:a16="http://schemas.microsoft.com/office/drawing/2014/main" id="{9798C78F-C0B3-4C40-DA9B-1DEC664B27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16</a:t>
            </a:fld>
            <a:endParaRPr lang="fr-CA"/>
          </a:p>
        </p:txBody>
      </p:sp>
      <p:pic>
        <p:nvPicPr>
          <p:cNvPr id="5" name="Image 4" descr="Une image contenant plein air, agriculture, sol, récolte&#10;&#10;Description générée automatiquement">
            <a:extLst>
              <a:ext uri="{FF2B5EF4-FFF2-40B4-BE49-F238E27FC236}">
                <a16:creationId xmlns:a16="http://schemas.microsoft.com/office/drawing/2014/main" id="{8757CE12-042D-20B4-ECD5-65F9F4DE61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8000" y="222249"/>
            <a:ext cx="3065642" cy="2299231"/>
          </a:xfrm>
          <a:prstGeom prst="rect">
            <a:avLst/>
          </a:prstGeom>
        </p:spPr>
      </p:pic>
      <p:pic>
        <p:nvPicPr>
          <p:cNvPr id="6" name="Image 5">
            <a:extLst>
              <a:ext uri="{FF2B5EF4-FFF2-40B4-BE49-F238E27FC236}">
                <a16:creationId xmlns:a16="http://schemas.microsoft.com/office/drawing/2014/main" id="{0868BECE-5B47-43CB-FCD2-AE387EBF84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9559" y="2622020"/>
            <a:ext cx="3064083" cy="2298062"/>
          </a:xfrm>
          <a:prstGeom prst="rect">
            <a:avLst/>
          </a:prstGeom>
        </p:spPr>
      </p:pic>
      <p:sp>
        <p:nvSpPr>
          <p:cNvPr id="7" name="Titre 1">
            <a:extLst>
              <a:ext uri="{FF2B5EF4-FFF2-40B4-BE49-F238E27FC236}">
                <a16:creationId xmlns:a16="http://schemas.microsoft.com/office/drawing/2014/main" id="{24DB946C-CD9F-0F12-E905-143B3D320DA7}"/>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Méthode</a:t>
            </a:r>
          </a:p>
        </p:txBody>
      </p:sp>
    </p:spTree>
    <p:extLst>
      <p:ext uri="{BB962C8B-B14F-4D97-AF65-F5344CB8AC3E}">
        <p14:creationId xmlns:p14="http://schemas.microsoft.com/office/powerpoint/2010/main" val="21452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FFABF-30B0-F98A-2514-2BC6415DDA64}"/>
              </a:ext>
            </a:extLst>
          </p:cNvPr>
          <p:cNvSpPr>
            <a:spLocks noGrp="1"/>
          </p:cNvSpPr>
          <p:nvPr>
            <p:ph type="title"/>
          </p:nvPr>
        </p:nvSpPr>
        <p:spPr/>
        <p:txBody>
          <a:bodyPr/>
          <a:lstStyle/>
          <a:p>
            <a:r>
              <a:rPr lang="fr-CA" dirty="0"/>
              <a:t>Variables mesurées</a:t>
            </a:r>
          </a:p>
        </p:txBody>
      </p:sp>
      <p:sp>
        <p:nvSpPr>
          <p:cNvPr id="3" name="Espace réservé du texte 2">
            <a:extLst>
              <a:ext uri="{FF2B5EF4-FFF2-40B4-BE49-F238E27FC236}">
                <a16:creationId xmlns:a16="http://schemas.microsoft.com/office/drawing/2014/main" id="{04A11CC4-A43E-526B-88CF-62834D5817A6}"/>
              </a:ext>
            </a:extLst>
          </p:cNvPr>
          <p:cNvSpPr>
            <a:spLocks noGrp="1"/>
          </p:cNvSpPr>
          <p:nvPr>
            <p:ph type="body" idx="1"/>
          </p:nvPr>
        </p:nvSpPr>
        <p:spPr>
          <a:xfrm>
            <a:off x="1031875" y="926101"/>
            <a:ext cx="5702300" cy="3861800"/>
          </a:xfrm>
        </p:spPr>
        <p:txBody>
          <a:bodyPr>
            <a:noAutofit/>
          </a:bodyPr>
          <a:lstStyle/>
          <a:p>
            <a:pPr marL="114300" indent="0">
              <a:buNone/>
            </a:pPr>
            <a:r>
              <a:rPr lang="fr-CA" b="1" dirty="0"/>
              <a:t>CRC</a:t>
            </a:r>
          </a:p>
          <a:p>
            <a:r>
              <a:rPr lang="fr-CA" dirty="0"/>
              <a:t>Dépistage hebdomadaire de la CRC </a:t>
            </a:r>
          </a:p>
          <a:p>
            <a:pPr lvl="1"/>
            <a:r>
              <a:rPr lang="fr-CA" dirty="0"/>
              <a:t>Décompte sur les feuilles 30 plants/parcelle</a:t>
            </a:r>
          </a:p>
          <a:p>
            <a:pPr lvl="1"/>
            <a:r>
              <a:rPr lang="fr-CA" dirty="0"/>
              <a:t>Dès la floraison: décompte sur 30 fleurs/parcelle</a:t>
            </a:r>
          </a:p>
          <a:p>
            <a:pPr lvl="1"/>
            <a:r>
              <a:rPr lang="fr-CA" dirty="0"/>
              <a:t>Décompte aussi des autres ravageurs </a:t>
            </a:r>
          </a:p>
          <a:p>
            <a:r>
              <a:rPr lang="fr-CA" dirty="0"/>
              <a:t>Suivi de l’arrivée des adultes de la nouvelle génération à l'aide de 4 cages d’émergences</a:t>
            </a:r>
          </a:p>
          <a:p>
            <a:pPr marL="114300" indent="0">
              <a:buNone/>
            </a:pPr>
            <a:endParaRPr lang="fr-CA" b="1" dirty="0"/>
          </a:p>
          <a:p>
            <a:pPr marL="114300" indent="0">
              <a:buNone/>
            </a:pPr>
            <a:r>
              <a:rPr lang="fr-CA" b="1" dirty="0"/>
              <a:t>Flétrissement bactérien</a:t>
            </a:r>
          </a:p>
          <a:p>
            <a:r>
              <a:rPr lang="fr-CA" dirty="0"/>
              <a:t>Dénombrements des plants avec FB sur 10 rangs/parcelle (18 et 25 juillet)</a:t>
            </a:r>
          </a:p>
        </p:txBody>
      </p:sp>
      <p:sp>
        <p:nvSpPr>
          <p:cNvPr id="4" name="Espace réservé du numéro de diapositive 3">
            <a:extLst>
              <a:ext uri="{FF2B5EF4-FFF2-40B4-BE49-F238E27FC236}">
                <a16:creationId xmlns:a16="http://schemas.microsoft.com/office/drawing/2014/main" id="{B22B7C06-0B98-AC05-A31C-1C0473D08E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17</a:t>
            </a:fld>
            <a:endParaRPr lang="fr-CA"/>
          </a:p>
        </p:txBody>
      </p:sp>
      <p:pic>
        <p:nvPicPr>
          <p:cNvPr id="10" name="Image 9" descr="Une image contenant jaune, plante, fleur, plein air&#10;&#10;Description générée automatiquement">
            <a:extLst>
              <a:ext uri="{FF2B5EF4-FFF2-40B4-BE49-F238E27FC236}">
                <a16:creationId xmlns:a16="http://schemas.microsoft.com/office/drawing/2014/main" id="{64975008-7885-B582-1EB5-6815C7C1095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50334" y="-323733"/>
            <a:ext cx="1793666" cy="2153002"/>
          </a:xfrm>
          <a:prstGeom prst="rect">
            <a:avLst/>
          </a:prstGeom>
        </p:spPr>
      </p:pic>
      <p:pic>
        <p:nvPicPr>
          <p:cNvPr id="12" name="Image 11" descr="Une image contenant plein air, ciel, agriculture, Culture commerciale&#10;&#10;Description générée automatiquement">
            <a:extLst>
              <a:ext uri="{FF2B5EF4-FFF2-40B4-BE49-F238E27FC236}">
                <a16:creationId xmlns:a16="http://schemas.microsoft.com/office/drawing/2014/main" id="{46194AB8-9032-E80B-96C7-173C503AAA4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50334" y="3340100"/>
            <a:ext cx="1793666" cy="1803400"/>
          </a:xfrm>
          <a:prstGeom prst="rect">
            <a:avLst/>
          </a:prstGeom>
        </p:spPr>
      </p:pic>
      <p:pic>
        <p:nvPicPr>
          <p:cNvPr id="8" name="Image 7" descr="Une image contenant plein air, herbe, plante, feuille&#10;&#10;Description générée automatiquement">
            <a:extLst>
              <a:ext uri="{FF2B5EF4-FFF2-40B4-BE49-F238E27FC236}">
                <a16:creationId xmlns:a16="http://schemas.microsoft.com/office/drawing/2014/main" id="{88A0557B-E7B7-CFA5-77A5-1FB85A4951FF}"/>
              </a:ext>
            </a:extLst>
          </p:cNvPr>
          <p:cNvPicPr>
            <a:picLocks noChangeAspect="1"/>
          </p:cNvPicPr>
          <p:nvPr/>
        </p:nvPicPr>
        <p:blipFill>
          <a:blip r:embed="rId5" cstate="print">
            <a:extLst>
              <a:ext uri="{28A0092B-C50C-407E-A947-70E740481C1C}">
                <a14:useLocalDpi xmlns:a14="http://schemas.microsoft.com/office/drawing/2010/main"/>
              </a:ext>
            </a:extLst>
          </a:blip>
          <a:srcRect l="-7623"/>
          <a:stretch/>
        </p:blipFill>
        <p:spPr>
          <a:xfrm>
            <a:off x="7213599" y="1862778"/>
            <a:ext cx="1930401" cy="1443812"/>
          </a:xfrm>
          <a:prstGeom prst="rect">
            <a:avLst/>
          </a:prstGeom>
        </p:spPr>
      </p:pic>
      <p:sp>
        <p:nvSpPr>
          <p:cNvPr id="5" name="Titre 1">
            <a:extLst>
              <a:ext uri="{FF2B5EF4-FFF2-40B4-BE49-F238E27FC236}">
                <a16:creationId xmlns:a16="http://schemas.microsoft.com/office/drawing/2014/main" id="{605DFA98-7E46-B820-1452-EF7B98F010A2}"/>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Méthode</a:t>
            </a:r>
          </a:p>
        </p:txBody>
      </p:sp>
    </p:spTree>
    <p:extLst>
      <p:ext uri="{BB962C8B-B14F-4D97-AF65-F5344CB8AC3E}">
        <p14:creationId xmlns:p14="http://schemas.microsoft.com/office/powerpoint/2010/main" val="39504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3A1F-FA05-54CB-5831-063476FD94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E49C88-DF27-0315-3F38-37BD1AC9ABA7}"/>
              </a:ext>
            </a:extLst>
          </p:cNvPr>
          <p:cNvSpPr>
            <a:spLocks noGrp="1"/>
          </p:cNvSpPr>
          <p:nvPr>
            <p:ph type="title"/>
          </p:nvPr>
        </p:nvSpPr>
        <p:spPr/>
        <p:txBody>
          <a:bodyPr/>
          <a:lstStyle/>
          <a:p>
            <a:r>
              <a:rPr lang="fr-CA" dirty="0"/>
              <a:t>Variables mesurées</a:t>
            </a:r>
          </a:p>
        </p:txBody>
      </p:sp>
      <p:sp>
        <p:nvSpPr>
          <p:cNvPr id="3" name="Espace réservé du texte 2">
            <a:extLst>
              <a:ext uri="{FF2B5EF4-FFF2-40B4-BE49-F238E27FC236}">
                <a16:creationId xmlns:a16="http://schemas.microsoft.com/office/drawing/2014/main" id="{1C3A9E87-EB77-20FD-CD50-EE59492ADED1}"/>
              </a:ext>
            </a:extLst>
          </p:cNvPr>
          <p:cNvSpPr>
            <a:spLocks noGrp="1"/>
          </p:cNvSpPr>
          <p:nvPr>
            <p:ph type="body" idx="1"/>
          </p:nvPr>
        </p:nvSpPr>
        <p:spPr>
          <a:xfrm>
            <a:off x="1031875" y="926100"/>
            <a:ext cx="5296240" cy="4130725"/>
          </a:xfrm>
        </p:spPr>
        <p:txBody>
          <a:bodyPr>
            <a:noAutofit/>
          </a:bodyPr>
          <a:lstStyle/>
          <a:p>
            <a:pPr marL="114300" indent="0">
              <a:buNone/>
            </a:pPr>
            <a:r>
              <a:rPr lang="fr-CA" b="1" dirty="0"/>
              <a:t>Prédateurs</a:t>
            </a:r>
          </a:p>
          <a:p>
            <a:r>
              <a:rPr lang="fr-CA" dirty="0"/>
              <a:t>Dépistage hebdomadaire des coccinelles sur 5 feuilles/plant sur 30 plants/parcelle</a:t>
            </a:r>
          </a:p>
          <a:p>
            <a:r>
              <a:rPr lang="fr-CA" dirty="0"/>
              <a:t>Piégeages hebdomadaires des prédateurs au sol</a:t>
            </a:r>
          </a:p>
          <a:p>
            <a:pPr lvl="1"/>
            <a:r>
              <a:rPr lang="fr-CA" dirty="0"/>
              <a:t>2 pièges fosse/parcelle</a:t>
            </a:r>
          </a:p>
          <a:p>
            <a:pPr lvl="1"/>
            <a:r>
              <a:rPr lang="fr-CA" dirty="0"/>
              <a:t>72h de capture/semaine</a:t>
            </a:r>
          </a:p>
          <a:p>
            <a:pPr marL="114300" indent="0">
              <a:buNone/>
            </a:pPr>
            <a:r>
              <a:rPr lang="fr-CA" b="1" dirty="0"/>
              <a:t>Rendement</a:t>
            </a:r>
          </a:p>
          <a:p>
            <a:r>
              <a:rPr lang="fr-CA" dirty="0"/>
              <a:t>4 quadrats de 2x2 m / parcelle</a:t>
            </a:r>
          </a:p>
          <a:p>
            <a:r>
              <a:rPr lang="fr-CA" dirty="0"/>
              <a:t>Nombre de fruits, poids des courges       vendables, présence de flétrissement      bactérien sur les fruits</a:t>
            </a:r>
          </a:p>
          <a:p>
            <a:r>
              <a:rPr lang="fr-CA" dirty="0"/>
              <a:t>Autres défauts décrits</a:t>
            </a:r>
          </a:p>
        </p:txBody>
      </p:sp>
      <p:sp>
        <p:nvSpPr>
          <p:cNvPr id="4" name="Espace réservé du numéro de diapositive 3">
            <a:extLst>
              <a:ext uri="{FF2B5EF4-FFF2-40B4-BE49-F238E27FC236}">
                <a16:creationId xmlns:a16="http://schemas.microsoft.com/office/drawing/2014/main" id="{9AE6D5B5-C4D7-FA81-50E7-87FDAAFEE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18</a:t>
            </a:fld>
            <a:endParaRPr lang="fr-CA"/>
          </a:p>
        </p:txBody>
      </p:sp>
      <p:pic>
        <p:nvPicPr>
          <p:cNvPr id="9" name="Image 8" descr="Une image contenant herbe, plein air, habits, personne&#10;&#10;Description générée automatiquement">
            <a:extLst>
              <a:ext uri="{FF2B5EF4-FFF2-40B4-BE49-F238E27FC236}">
                <a16:creationId xmlns:a16="http://schemas.microsoft.com/office/drawing/2014/main" id="{A1B96F6E-81E0-00CC-D6C8-2EFE7C5C7A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2833" y="640921"/>
            <a:ext cx="2148842" cy="2865122"/>
          </a:xfrm>
          <a:prstGeom prst="rect">
            <a:avLst/>
          </a:prstGeom>
        </p:spPr>
      </p:pic>
      <p:pic>
        <p:nvPicPr>
          <p:cNvPr id="11" name="Image 10" descr="Une image contenant plein air, herbe, plante, sol&#10;&#10;Description générée automatiquement">
            <a:extLst>
              <a:ext uri="{FF2B5EF4-FFF2-40B4-BE49-F238E27FC236}">
                <a16:creationId xmlns:a16="http://schemas.microsoft.com/office/drawing/2014/main" id="{40C4DAFF-1A80-E043-8E4B-32A869A1FD8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54127" y="3591293"/>
            <a:ext cx="3170360" cy="1422711"/>
          </a:xfrm>
          <a:prstGeom prst="rect">
            <a:avLst/>
          </a:prstGeom>
        </p:spPr>
      </p:pic>
      <p:sp>
        <p:nvSpPr>
          <p:cNvPr id="5" name="Titre 1">
            <a:extLst>
              <a:ext uri="{FF2B5EF4-FFF2-40B4-BE49-F238E27FC236}">
                <a16:creationId xmlns:a16="http://schemas.microsoft.com/office/drawing/2014/main" id="{316DC63B-0560-7F22-F271-6D16C897D7AA}"/>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Méthode</a:t>
            </a:r>
          </a:p>
        </p:txBody>
      </p:sp>
    </p:spTree>
    <p:extLst>
      <p:ext uri="{BB962C8B-B14F-4D97-AF65-F5344CB8AC3E}">
        <p14:creationId xmlns:p14="http://schemas.microsoft.com/office/powerpoint/2010/main" val="15681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plein air, herbe, ciel, Véhicule terrestre&#10;&#10;Description générée automatiquement">
            <a:extLst>
              <a:ext uri="{FF2B5EF4-FFF2-40B4-BE49-F238E27FC236}">
                <a16:creationId xmlns:a16="http://schemas.microsoft.com/office/drawing/2014/main" id="{B104739F-BE16-B335-1C89-C62EA79467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975" y="0"/>
            <a:ext cx="3871025" cy="5161366"/>
          </a:xfrm>
          <a:prstGeom prst="rect">
            <a:avLst/>
          </a:prstGeom>
        </p:spPr>
      </p:pic>
      <p:sp>
        <p:nvSpPr>
          <p:cNvPr id="4" name="Espace réservé du numéro de diapositive 3">
            <a:extLst>
              <a:ext uri="{FF2B5EF4-FFF2-40B4-BE49-F238E27FC236}">
                <a16:creationId xmlns:a16="http://schemas.microsoft.com/office/drawing/2014/main" id="{C58796F6-403B-C758-E491-F9C69019C6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19</a:t>
            </a:fld>
            <a:endParaRPr lang="fr-CA"/>
          </a:p>
        </p:txBody>
      </p:sp>
      <p:pic>
        <p:nvPicPr>
          <p:cNvPr id="5" name="Image 4" descr="Une image contenant sol, plein air, personne, ciel&#10;&#10;Description générée automatiquement">
            <a:extLst>
              <a:ext uri="{FF2B5EF4-FFF2-40B4-BE49-F238E27FC236}">
                <a16:creationId xmlns:a16="http://schemas.microsoft.com/office/drawing/2014/main" id="{9856C314-8EF5-38F5-F613-B633EEB15E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41995" y="0"/>
            <a:ext cx="4702005" cy="2644877"/>
          </a:xfrm>
          <a:prstGeom prst="rect">
            <a:avLst/>
          </a:prstGeom>
        </p:spPr>
      </p:pic>
      <p:pic>
        <p:nvPicPr>
          <p:cNvPr id="10" name="Image 9" descr="Une image contenant personne, sol, gris, plein air&#10;&#10;Description générée automatiquement">
            <a:extLst>
              <a:ext uri="{FF2B5EF4-FFF2-40B4-BE49-F238E27FC236}">
                <a16:creationId xmlns:a16="http://schemas.microsoft.com/office/drawing/2014/main" id="{AEAE6E55-34B2-4921-9B7F-D8FD6DC6B47B}"/>
              </a:ext>
            </a:extLst>
          </p:cNvPr>
          <p:cNvPicPr>
            <a:picLocks noChangeAspect="1"/>
          </p:cNvPicPr>
          <p:nvPr/>
        </p:nvPicPr>
        <p:blipFill>
          <a:blip r:embed="rId6" cstate="print">
            <a:extLst>
              <a:ext uri="{28A0092B-C50C-407E-A947-70E740481C1C}">
                <a14:useLocalDpi xmlns:a14="http://schemas.microsoft.com/office/drawing/2010/main"/>
              </a:ext>
            </a:extLst>
          </a:blip>
          <a:srcRect r="-182"/>
          <a:stretch/>
        </p:blipFill>
        <p:spPr>
          <a:xfrm rot="5400000">
            <a:off x="4086409" y="2698998"/>
            <a:ext cx="2821935" cy="2067068"/>
          </a:xfrm>
          <a:prstGeom prst="rect">
            <a:avLst/>
          </a:prstGeom>
        </p:spPr>
      </p:pic>
      <p:pic>
        <p:nvPicPr>
          <p:cNvPr id="16" name="Image 15" descr="Une image contenant sol, plein air, flore, rocher&#10;&#10;Description générée automatiquement">
            <a:extLst>
              <a:ext uri="{FF2B5EF4-FFF2-40B4-BE49-F238E27FC236}">
                <a16:creationId xmlns:a16="http://schemas.microsoft.com/office/drawing/2014/main" id="{F472B712-2730-62A1-3E29-30A28488D65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5400000">
            <a:off x="6415563" y="2436912"/>
            <a:ext cx="2821936" cy="2591240"/>
          </a:xfrm>
          <a:prstGeom prst="rect">
            <a:avLst/>
          </a:prstGeom>
        </p:spPr>
      </p:pic>
      <p:sp>
        <p:nvSpPr>
          <p:cNvPr id="18" name="Titre 1">
            <a:extLst>
              <a:ext uri="{FF2B5EF4-FFF2-40B4-BE49-F238E27FC236}">
                <a16:creationId xmlns:a16="http://schemas.microsoft.com/office/drawing/2014/main" id="{033848D7-54D9-901B-D5C0-BF0AA351394C}"/>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spTree>
    <p:extLst>
      <p:ext uri="{BB962C8B-B14F-4D97-AF65-F5344CB8AC3E}">
        <p14:creationId xmlns:p14="http://schemas.microsoft.com/office/powerpoint/2010/main" val="3629411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475D-54E2-AD26-8706-159C03F61EF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3E0EEF7C-C34E-DCF3-1509-0F7C104FB56C}"/>
              </a:ext>
            </a:extLst>
          </p:cNvPr>
          <p:cNvSpPr txBox="1"/>
          <p:nvPr/>
        </p:nvSpPr>
        <p:spPr>
          <a:xfrm rot="4181961">
            <a:off x="6231412" y="2248584"/>
            <a:ext cx="2148280" cy="646331"/>
          </a:xfrm>
          <a:prstGeom prst="rect">
            <a:avLst/>
          </a:prstGeom>
          <a:noFill/>
        </p:spPr>
        <p:txBody>
          <a:bodyPr wrap="none" rtlCol="0">
            <a:spAutoFit/>
          </a:bodyPr>
          <a:lstStyle/>
          <a:p>
            <a:r>
              <a:rPr lang="fr-CA" sz="3600" b="1" dirty="0">
                <a:solidFill>
                  <a:srgbClr val="FF0000"/>
                </a:solidFill>
                <a:effectLst>
                  <a:outerShdw blurRad="38100" dist="38100" dir="2700000" algn="tl">
                    <a:srgbClr val="000000">
                      <a:alpha val="43137"/>
                    </a:srgbClr>
                  </a:outerShdw>
                </a:effectLst>
              </a:rPr>
              <a:t>PHOTO ICI</a:t>
            </a:r>
          </a:p>
        </p:txBody>
      </p:sp>
      <p:pic>
        <p:nvPicPr>
          <p:cNvPr id="6" name="Image 5" descr="Une image contenant plein air, plante, récolte, herbe&#10;&#10;Description générée automatiquement">
            <a:extLst>
              <a:ext uri="{FF2B5EF4-FFF2-40B4-BE49-F238E27FC236}">
                <a16:creationId xmlns:a16="http://schemas.microsoft.com/office/drawing/2014/main" id="{AADEA10C-FCCE-AC10-7C45-622A0980A277}"/>
              </a:ext>
            </a:extLst>
          </p:cNvPr>
          <p:cNvPicPr>
            <a:picLocks noChangeAspect="1"/>
          </p:cNvPicPr>
          <p:nvPr/>
        </p:nvPicPr>
        <p:blipFill>
          <a:blip r:embed="rId3" cstate="print">
            <a:alphaModFix/>
            <a:extLst>
              <a:ext uri="{28A0092B-C50C-407E-A947-70E740481C1C}">
                <a14:useLocalDpi xmlns:a14="http://schemas.microsoft.com/office/drawing/2010/main"/>
              </a:ext>
            </a:extLst>
          </a:blip>
          <a:srcRect/>
          <a:stretch/>
        </p:blipFill>
        <p:spPr>
          <a:xfrm>
            <a:off x="3796748" y="1"/>
            <a:ext cx="5347252" cy="5143499"/>
          </a:xfrm>
          <a:prstGeom prst="rect">
            <a:avLst/>
          </a:prstGeom>
        </p:spPr>
      </p:pic>
      <p:sp>
        <p:nvSpPr>
          <p:cNvPr id="3" name="Rectangle 2">
            <a:extLst>
              <a:ext uri="{FF2B5EF4-FFF2-40B4-BE49-F238E27FC236}">
                <a16:creationId xmlns:a16="http://schemas.microsoft.com/office/drawing/2014/main" id="{F7A8D872-6D29-1BC2-4997-D388F633D82A}"/>
              </a:ext>
            </a:extLst>
          </p:cNvPr>
          <p:cNvSpPr/>
          <p:nvPr/>
        </p:nvSpPr>
        <p:spPr>
          <a:xfrm>
            <a:off x="3506525" y="0"/>
            <a:ext cx="3625795" cy="5143500"/>
          </a:xfrm>
          <a:prstGeom prst="rect">
            <a:avLst/>
          </a:prstGeom>
          <a:gradFill flip="none" rotWithShape="1">
            <a:gsLst>
              <a:gs pos="0">
                <a:schemeClr val="bg1"/>
              </a:gs>
              <a:gs pos="52000">
                <a:schemeClr val="bg1">
                  <a:alpha val="96000"/>
                </a:schemeClr>
              </a:gs>
              <a:gs pos="100000">
                <a:schemeClr val="bg1">
                  <a:shade val="100000"/>
                  <a:satMod val="115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Espace réservé du texte 4">
            <a:extLst>
              <a:ext uri="{FF2B5EF4-FFF2-40B4-BE49-F238E27FC236}">
                <a16:creationId xmlns:a16="http://schemas.microsoft.com/office/drawing/2014/main" id="{10F7FECF-FCF5-6109-1AD7-67F39838E3E1}"/>
              </a:ext>
            </a:extLst>
          </p:cNvPr>
          <p:cNvSpPr>
            <a:spLocks noGrp="1"/>
          </p:cNvSpPr>
          <p:nvPr>
            <p:ph type="body" idx="1"/>
          </p:nvPr>
        </p:nvSpPr>
        <p:spPr>
          <a:xfrm>
            <a:off x="917557" y="980721"/>
            <a:ext cx="4884831" cy="3751059"/>
          </a:xfrm>
        </p:spPr>
        <p:txBody>
          <a:bodyPr>
            <a:normAutofit/>
          </a:bodyPr>
          <a:lstStyle/>
          <a:p>
            <a:r>
              <a:rPr lang="fr-FR" dirty="0"/>
              <a:t>Contexte et problématique</a:t>
            </a:r>
          </a:p>
          <a:p>
            <a:pPr lvl="1"/>
            <a:r>
              <a:rPr lang="fr-FR" dirty="0"/>
              <a:t>Le ravageur: la CRC</a:t>
            </a:r>
          </a:p>
          <a:p>
            <a:pPr lvl="2"/>
            <a:r>
              <a:rPr lang="fr-FR" dirty="0"/>
              <a:t>Dommages et méthodes de lutte</a:t>
            </a:r>
          </a:p>
          <a:p>
            <a:pPr lvl="1"/>
            <a:r>
              <a:rPr lang="fr-FR" dirty="0"/>
              <a:t>Le paillis de seigle</a:t>
            </a:r>
          </a:p>
          <a:p>
            <a:r>
              <a:rPr lang="fr-FR" dirty="0"/>
              <a:t>Objectifs et Méthodologie</a:t>
            </a:r>
          </a:p>
          <a:p>
            <a:r>
              <a:rPr lang="fr-FR" dirty="0"/>
              <a:t>Résultats</a:t>
            </a:r>
          </a:p>
          <a:p>
            <a:pPr lvl="1"/>
            <a:r>
              <a:rPr lang="fr-FR" dirty="0"/>
              <a:t>Impacts sur la CRC</a:t>
            </a:r>
          </a:p>
          <a:p>
            <a:pPr lvl="1"/>
            <a:r>
              <a:rPr lang="fr-FR" dirty="0"/>
              <a:t>Impacts sur la culture</a:t>
            </a:r>
          </a:p>
          <a:p>
            <a:pPr lvl="1"/>
            <a:r>
              <a:rPr lang="fr-FR" dirty="0"/>
              <a:t>Impacts sur les ennemis naturels</a:t>
            </a:r>
          </a:p>
          <a:p>
            <a:r>
              <a:rPr lang="fr-FR" dirty="0"/>
              <a:t>Messages à retenir et discussion sur les mécanismes</a:t>
            </a:r>
          </a:p>
          <a:p>
            <a:pPr lvl="1"/>
            <a:endParaRPr lang="fr-CA" dirty="0"/>
          </a:p>
        </p:txBody>
      </p:sp>
      <p:sp>
        <p:nvSpPr>
          <p:cNvPr id="4" name="Titre 3">
            <a:extLst>
              <a:ext uri="{FF2B5EF4-FFF2-40B4-BE49-F238E27FC236}">
                <a16:creationId xmlns:a16="http://schemas.microsoft.com/office/drawing/2014/main" id="{037946E4-DD84-292F-D7AB-4A5B8288B8F4}"/>
              </a:ext>
            </a:extLst>
          </p:cNvPr>
          <p:cNvSpPr>
            <a:spLocks noGrp="1"/>
          </p:cNvSpPr>
          <p:nvPr>
            <p:ph type="title"/>
          </p:nvPr>
        </p:nvSpPr>
        <p:spPr/>
        <p:txBody>
          <a:bodyPr/>
          <a:lstStyle/>
          <a:p>
            <a:r>
              <a:rPr lang="fr-CA" dirty="0"/>
              <a:t>Plan de la présentation</a:t>
            </a:r>
          </a:p>
        </p:txBody>
      </p:sp>
    </p:spTree>
    <p:extLst>
      <p:ext uri="{BB962C8B-B14F-4D97-AF65-F5344CB8AC3E}">
        <p14:creationId xmlns:p14="http://schemas.microsoft.com/office/powerpoint/2010/main" val="3820332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E0D640-E9AF-7D23-51FC-3F7728708973}"/>
              </a:ext>
            </a:extLst>
          </p:cNvPr>
          <p:cNvSpPr>
            <a:spLocks noGrp="1"/>
          </p:cNvSpPr>
          <p:nvPr>
            <p:ph type="title"/>
          </p:nvPr>
        </p:nvSpPr>
        <p:spPr/>
        <p:txBody>
          <a:bodyPr/>
          <a:lstStyle/>
          <a:p>
            <a:r>
              <a:rPr lang="fr-CA" dirty="0"/>
              <a:t>Dépistage de la CRC</a:t>
            </a:r>
          </a:p>
        </p:txBody>
      </p:sp>
      <p:sp>
        <p:nvSpPr>
          <p:cNvPr id="4" name="Espace réservé du numéro de diapositive 3">
            <a:extLst>
              <a:ext uri="{FF2B5EF4-FFF2-40B4-BE49-F238E27FC236}">
                <a16:creationId xmlns:a16="http://schemas.microsoft.com/office/drawing/2014/main" id="{48213CFE-0918-C771-E217-5164C30B1B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20</a:t>
            </a:fld>
            <a:endParaRPr lang="fr-CA"/>
          </a:p>
        </p:txBody>
      </p:sp>
      <p:grpSp>
        <p:nvGrpSpPr>
          <p:cNvPr id="23" name="Groupe 22">
            <a:extLst>
              <a:ext uri="{FF2B5EF4-FFF2-40B4-BE49-F238E27FC236}">
                <a16:creationId xmlns:a16="http://schemas.microsoft.com/office/drawing/2014/main" id="{9EE88190-B99A-CEA4-0409-73B1CCD42238}"/>
              </a:ext>
            </a:extLst>
          </p:cNvPr>
          <p:cNvGrpSpPr/>
          <p:nvPr/>
        </p:nvGrpSpPr>
        <p:grpSpPr>
          <a:xfrm>
            <a:off x="974701" y="956346"/>
            <a:ext cx="7354316" cy="3706880"/>
            <a:chOff x="1109376" y="843459"/>
            <a:chExt cx="7354316" cy="3706880"/>
          </a:xfrm>
        </p:grpSpPr>
        <p:grpSp>
          <p:nvGrpSpPr>
            <p:cNvPr id="16" name="Groupe 15">
              <a:extLst>
                <a:ext uri="{FF2B5EF4-FFF2-40B4-BE49-F238E27FC236}">
                  <a16:creationId xmlns:a16="http://schemas.microsoft.com/office/drawing/2014/main" id="{A14E41F8-E1B7-C301-F2F2-F6042ACAFB93}"/>
                </a:ext>
              </a:extLst>
            </p:cNvPr>
            <p:cNvGrpSpPr/>
            <p:nvPr/>
          </p:nvGrpSpPr>
          <p:grpSpPr>
            <a:xfrm>
              <a:off x="1109376" y="843459"/>
              <a:ext cx="6644932" cy="3706880"/>
              <a:chOff x="1109376" y="843459"/>
              <a:chExt cx="6644932" cy="3706880"/>
            </a:xfrm>
          </p:grpSpPr>
          <p:grpSp>
            <p:nvGrpSpPr>
              <p:cNvPr id="9" name="Groupe 8">
                <a:extLst>
                  <a:ext uri="{FF2B5EF4-FFF2-40B4-BE49-F238E27FC236}">
                    <a16:creationId xmlns:a16="http://schemas.microsoft.com/office/drawing/2014/main" id="{619404DA-C524-D9D2-75D2-BE740DE21CA0}"/>
                  </a:ext>
                </a:extLst>
              </p:cNvPr>
              <p:cNvGrpSpPr/>
              <p:nvPr/>
            </p:nvGrpSpPr>
            <p:grpSpPr>
              <a:xfrm>
                <a:off x="1114492" y="843459"/>
                <a:ext cx="6639816" cy="3706880"/>
                <a:chOff x="2464245" y="861695"/>
                <a:chExt cx="7208376" cy="4155264"/>
              </a:xfrm>
            </p:grpSpPr>
            <p:pic>
              <p:nvPicPr>
                <p:cNvPr id="5" name="Image 4">
                  <a:extLst>
                    <a:ext uri="{FF2B5EF4-FFF2-40B4-BE49-F238E27FC236}">
                      <a16:creationId xmlns:a16="http://schemas.microsoft.com/office/drawing/2014/main" id="{B05FC6A4-A34D-15FD-4AF9-64C0F6B6E4E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64245" y="861695"/>
                  <a:ext cx="7208376" cy="4155264"/>
                </a:xfrm>
                <a:prstGeom prst="rect">
                  <a:avLst/>
                </a:prstGeom>
              </p:spPr>
            </p:pic>
            <p:sp>
              <p:nvSpPr>
                <p:cNvPr id="6" name="ZoneTexte 5">
                  <a:extLst>
                    <a:ext uri="{FF2B5EF4-FFF2-40B4-BE49-F238E27FC236}">
                      <a16:creationId xmlns:a16="http://schemas.microsoft.com/office/drawing/2014/main" id="{A2CE97CC-EDC8-5812-EE6C-A1995209356E}"/>
                    </a:ext>
                  </a:extLst>
                </p:cNvPr>
                <p:cNvSpPr txBox="1"/>
                <p:nvPr/>
              </p:nvSpPr>
              <p:spPr>
                <a:xfrm>
                  <a:off x="3791744" y="1680021"/>
                  <a:ext cx="324939" cy="523220"/>
                </a:xfrm>
                <a:prstGeom prst="rect">
                  <a:avLst/>
                </a:prstGeom>
                <a:noFill/>
              </p:spPr>
              <p:txBody>
                <a:bodyPr wrap="square" rtlCol="0">
                  <a:spAutoFit/>
                </a:bodyPr>
                <a:lstStyle/>
                <a:p>
                  <a:r>
                    <a:rPr lang="fr-CA" sz="2800" dirty="0"/>
                    <a:t>*</a:t>
                  </a:r>
                </a:p>
              </p:txBody>
            </p:sp>
            <p:sp>
              <p:nvSpPr>
                <p:cNvPr id="7" name="ZoneTexte 6">
                  <a:extLst>
                    <a:ext uri="{FF2B5EF4-FFF2-40B4-BE49-F238E27FC236}">
                      <a16:creationId xmlns:a16="http://schemas.microsoft.com/office/drawing/2014/main" id="{D1F42D89-FF78-F56B-CBCE-70DF8B5D576E}"/>
                    </a:ext>
                  </a:extLst>
                </p:cNvPr>
                <p:cNvSpPr txBox="1"/>
                <p:nvPr/>
              </p:nvSpPr>
              <p:spPr>
                <a:xfrm>
                  <a:off x="4336446" y="1340768"/>
                  <a:ext cx="324939" cy="523220"/>
                </a:xfrm>
                <a:prstGeom prst="rect">
                  <a:avLst/>
                </a:prstGeom>
                <a:noFill/>
              </p:spPr>
              <p:txBody>
                <a:bodyPr wrap="square" rtlCol="0">
                  <a:spAutoFit/>
                </a:bodyPr>
                <a:lstStyle/>
                <a:p>
                  <a:r>
                    <a:rPr lang="fr-CA" sz="2800" dirty="0"/>
                    <a:t>*</a:t>
                  </a:r>
                </a:p>
              </p:txBody>
            </p:sp>
            <p:sp>
              <p:nvSpPr>
                <p:cNvPr id="8" name="ZoneTexte 7">
                  <a:extLst>
                    <a:ext uri="{FF2B5EF4-FFF2-40B4-BE49-F238E27FC236}">
                      <a16:creationId xmlns:a16="http://schemas.microsoft.com/office/drawing/2014/main" id="{9210BF70-06FF-9784-1555-1E92FECB4F3A}"/>
                    </a:ext>
                  </a:extLst>
                </p:cNvPr>
                <p:cNvSpPr txBox="1"/>
                <p:nvPr/>
              </p:nvSpPr>
              <p:spPr>
                <a:xfrm>
                  <a:off x="4903226" y="1750360"/>
                  <a:ext cx="324939" cy="523220"/>
                </a:xfrm>
                <a:prstGeom prst="rect">
                  <a:avLst/>
                </a:prstGeom>
                <a:noFill/>
              </p:spPr>
              <p:txBody>
                <a:bodyPr wrap="square" rtlCol="0">
                  <a:spAutoFit/>
                </a:bodyPr>
                <a:lstStyle/>
                <a:p>
                  <a:r>
                    <a:rPr lang="fr-CA" sz="2800" dirty="0"/>
                    <a:t>*</a:t>
                  </a:r>
                </a:p>
              </p:txBody>
            </p:sp>
          </p:grpSp>
          <p:sp>
            <p:nvSpPr>
              <p:cNvPr id="10" name="ZoneTexte 9">
                <a:extLst>
                  <a:ext uri="{FF2B5EF4-FFF2-40B4-BE49-F238E27FC236}">
                    <a16:creationId xmlns:a16="http://schemas.microsoft.com/office/drawing/2014/main" id="{513923D8-83BC-E1C0-3154-F8E961743839}"/>
                  </a:ext>
                </a:extLst>
              </p:cNvPr>
              <p:cNvSpPr txBox="1"/>
              <p:nvPr/>
            </p:nvSpPr>
            <p:spPr>
              <a:xfrm rot="16200000">
                <a:off x="510117" y="2336856"/>
                <a:ext cx="1498600" cy="300082"/>
              </a:xfrm>
              <a:prstGeom prst="rect">
                <a:avLst/>
              </a:prstGeom>
              <a:solidFill>
                <a:schemeClr val="bg1"/>
              </a:solidFill>
            </p:spPr>
            <p:txBody>
              <a:bodyPr wrap="square" rtlCol="0">
                <a:spAutoFit/>
              </a:bodyPr>
              <a:lstStyle/>
              <a:p>
                <a:r>
                  <a:rPr lang="fr-CA" dirty="0">
                    <a:solidFill>
                      <a:schemeClr val="bg2">
                        <a:lumMod val="25000"/>
                      </a:schemeClr>
                    </a:solidFill>
                  </a:rPr>
                  <a:t>Nombre de CRC</a:t>
                </a:r>
              </a:p>
            </p:txBody>
          </p:sp>
          <p:sp>
            <p:nvSpPr>
              <p:cNvPr id="11" name="ZoneTexte 10">
                <a:extLst>
                  <a:ext uri="{FF2B5EF4-FFF2-40B4-BE49-F238E27FC236}">
                    <a16:creationId xmlns:a16="http://schemas.microsoft.com/office/drawing/2014/main" id="{877E45D5-592D-9857-C470-8987843D98C1}"/>
                  </a:ext>
                </a:extLst>
              </p:cNvPr>
              <p:cNvSpPr txBox="1"/>
              <p:nvPr/>
            </p:nvSpPr>
            <p:spPr>
              <a:xfrm>
                <a:off x="2239377" y="968485"/>
                <a:ext cx="1498600" cy="369332"/>
              </a:xfrm>
              <a:prstGeom prst="rect">
                <a:avLst/>
              </a:prstGeom>
              <a:solidFill>
                <a:schemeClr val="bg1"/>
              </a:solidFill>
            </p:spPr>
            <p:txBody>
              <a:bodyPr wrap="square" rtlCol="0">
                <a:spAutoFit/>
              </a:bodyPr>
              <a:lstStyle/>
              <a:p>
                <a:pPr algn="ctr"/>
                <a:r>
                  <a:rPr lang="fr-CA" sz="1800" dirty="0">
                    <a:solidFill>
                      <a:schemeClr val="bg2">
                        <a:lumMod val="25000"/>
                      </a:schemeClr>
                    </a:solidFill>
                  </a:rPr>
                  <a:t>Plant</a:t>
                </a:r>
              </a:p>
            </p:txBody>
          </p:sp>
          <p:sp>
            <p:nvSpPr>
              <p:cNvPr id="12" name="ZoneTexte 11">
                <a:extLst>
                  <a:ext uri="{FF2B5EF4-FFF2-40B4-BE49-F238E27FC236}">
                    <a16:creationId xmlns:a16="http://schemas.microsoft.com/office/drawing/2014/main" id="{ADB058F9-B860-854A-64D1-53D459F9087A}"/>
                  </a:ext>
                </a:extLst>
              </p:cNvPr>
              <p:cNvSpPr txBox="1"/>
              <p:nvPr/>
            </p:nvSpPr>
            <p:spPr>
              <a:xfrm>
                <a:off x="5243398" y="968485"/>
                <a:ext cx="1498600" cy="369332"/>
              </a:xfrm>
              <a:prstGeom prst="rect">
                <a:avLst/>
              </a:prstGeom>
              <a:solidFill>
                <a:schemeClr val="bg1"/>
              </a:solidFill>
            </p:spPr>
            <p:txBody>
              <a:bodyPr wrap="square" rtlCol="0">
                <a:spAutoFit/>
              </a:bodyPr>
              <a:lstStyle/>
              <a:p>
                <a:pPr algn="ctr"/>
                <a:r>
                  <a:rPr lang="fr-CA" sz="1800" dirty="0">
                    <a:solidFill>
                      <a:schemeClr val="bg2">
                        <a:lumMod val="25000"/>
                      </a:schemeClr>
                    </a:solidFill>
                  </a:rPr>
                  <a:t>Fleur</a:t>
                </a:r>
              </a:p>
            </p:txBody>
          </p:sp>
          <p:sp>
            <p:nvSpPr>
              <p:cNvPr id="13" name="ZoneTexte 12">
                <a:extLst>
                  <a:ext uri="{FF2B5EF4-FFF2-40B4-BE49-F238E27FC236}">
                    <a16:creationId xmlns:a16="http://schemas.microsoft.com/office/drawing/2014/main" id="{216584E8-56DC-F7C6-0754-FF4A3BB6F9D1}"/>
                  </a:ext>
                </a:extLst>
              </p:cNvPr>
              <p:cNvSpPr txBox="1"/>
              <p:nvPr/>
            </p:nvSpPr>
            <p:spPr>
              <a:xfrm>
                <a:off x="5243398" y="2305797"/>
                <a:ext cx="299309" cy="466761"/>
              </a:xfrm>
              <a:prstGeom prst="rect">
                <a:avLst/>
              </a:prstGeom>
              <a:noFill/>
            </p:spPr>
            <p:txBody>
              <a:bodyPr wrap="square" rtlCol="0">
                <a:spAutoFit/>
              </a:bodyPr>
              <a:lstStyle/>
              <a:p>
                <a:r>
                  <a:rPr lang="fr-CA" sz="2800" dirty="0"/>
                  <a:t>*</a:t>
                </a:r>
              </a:p>
            </p:txBody>
          </p:sp>
          <p:sp>
            <p:nvSpPr>
              <p:cNvPr id="14" name="ZoneTexte 13">
                <a:extLst>
                  <a:ext uri="{FF2B5EF4-FFF2-40B4-BE49-F238E27FC236}">
                    <a16:creationId xmlns:a16="http://schemas.microsoft.com/office/drawing/2014/main" id="{07F0C956-7644-42EA-322E-4FB6889BFF06}"/>
                  </a:ext>
                </a:extLst>
              </p:cNvPr>
              <p:cNvSpPr txBox="1"/>
              <p:nvPr/>
            </p:nvSpPr>
            <p:spPr>
              <a:xfrm>
                <a:off x="5743069" y="1514058"/>
                <a:ext cx="299309" cy="466761"/>
              </a:xfrm>
              <a:prstGeom prst="rect">
                <a:avLst/>
              </a:prstGeom>
              <a:noFill/>
            </p:spPr>
            <p:txBody>
              <a:bodyPr wrap="square" rtlCol="0">
                <a:spAutoFit/>
              </a:bodyPr>
              <a:lstStyle/>
              <a:p>
                <a:r>
                  <a:rPr lang="fr-CA" sz="2800" dirty="0"/>
                  <a:t>*</a:t>
                </a:r>
              </a:p>
            </p:txBody>
          </p:sp>
          <p:sp>
            <p:nvSpPr>
              <p:cNvPr id="15" name="ZoneTexte 14">
                <a:extLst>
                  <a:ext uri="{FF2B5EF4-FFF2-40B4-BE49-F238E27FC236}">
                    <a16:creationId xmlns:a16="http://schemas.microsoft.com/office/drawing/2014/main" id="{C70B0C22-7D08-87D4-D7DC-161232F263BB}"/>
                  </a:ext>
                </a:extLst>
              </p:cNvPr>
              <p:cNvSpPr txBox="1"/>
              <p:nvPr/>
            </p:nvSpPr>
            <p:spPr>
              <a:xfrm>
                <a:off x="6265144" y="1879452"/>
                <a:ext cx="299309" cy="466761"/>
              </a:xfrm>
              <a:prstGeom prst="rect">
                <a:avLst/>
              </a:prstGeom>
              <a:noFill/>
            </p:spPr>
            <p:txBody>
              <a:bodyPr wrap="square" rtlCol="0">
                <a:spAutoFit/>
              </a:bodyPr>
              <a:lstStyle/>
              <a:p>
                <a:r>
                  <a:rPr lang="fr-CA" sz="2800" dirty="0"/>
                  <a:t>*</a:t>
                </a:r>
              </a:p>
            </p:txBody>
          </p:sp>
        </p:grpSp>
        <p:sp>
          <p:nvSpPr>
            <p:cNvPr id="20" name="ZoneTexte 19">
              <a:extLst>
                <a:ext uri="{FF2B5EF4-FFF2-40B4-BE49-F238E27FC236}">
                  <a16:creationId xmlns:a16="http://schemas.microsoft.com/office/drawing/2014/main" id="{408B8D65-D7EB-454D-7668-1AD2F7FB1C84}"/>
                </a:ext>
              </a:extLst>
            </p:cNvPr>
            <p:cNvSpPr txBox="1"/>
            <p:nvPr/>
          </p:nvSpPr>
          <p:spPr>
            <a:xfrm>
              <a:off x="2239377" y="4181890"/>
              <a:ext cx="3247023" cy="300082"/>
            </a:xfrm>
            <a:prstGeom prst="rect">
              <a:avLst/>
            </a:prstGeom>
            <a:solidFill>
              <a:schemeClr val="bg1"/>
            </a:solidFill>
          </p:spPr>
          <p:txBody>
            <a:bodyPr wrap="square" rtlCol="0">
              <a:spAutoFit/>
            </a:bodyPr>
            <a:lstStyle/>
            <a:p>
              <a:r>
                <a:rPr lang="fr-CA" dirty="0">
                  <a:solidFill>
                    <a:schemeClr val="bg2">
                      <a:lumMod val="25000"/>
                    </a:schemeClr>
                  </a:solidFill>
                </a:rPr>
                <a:t>Paillis de seigle</a:t>
              </a:r>
            </a:p>
          </p:txBody>
        </p:sp>
        <p:sp>
          <p:nvSpPr>
            <p:cNvPr id="21" name="ZoneTexte 20">
              <a:extLst>
                <a:ext uri="{FF2B5EF4-FFF2-40B4-BE49-F238E27FC236}">
                  <a16:creationId xmlns:a16="http://schemas.microsoft.com/office/drawing/2014/main" id="{21CC1A6A-DC0C-AD01-775E-CF139DD77D1D}"/>
                </a:ext>
              </a:extLst>
            </p:cNvPr>
            <p:cNvSpPr txBox="1"/>
            <p:nvPr/>
          </p:nvSpPr>
          <p:spPr>
            <a:xfrm>
              <a:off x="6124086" y="4188020"/>
              <a:ext cx="2339606" cy="300082"/>
            </a:xfrm>
            <a:prstGeom prst="rect">
              <a:avLst/>
            </a:prstGeom>
            <a:solidFill>
              <a:schemeClr val="bg1"/>
            </a:solidFill>
          </p:spPr>
          <p:txBody>
            <a:bodyPr wrap="square" rtlCol="0">
              <a:spAutoFit/>
            </a:bodyPr>
            <a:lstStyle/>
            <a:p>
              <a:r>
                <a:rPr lang="fr-CA" dirty="0">
                  <a:solidFill>
                    <a:schemeClr val="bg2">
                      <a:lumMod val="25000"/>
                    </a:schemeClr>
                  </a:solidFill>
                </a:rPr>
                <a:t>Sol nu</a:t>
              </a:r>
            </a:p>
          </p:txBody>
        </p:sp>
      </p:grpSp>
      <p:cxnSp>
        <p:nvCxnSpPr>
          <p:cNvPr id="18" name="Connecteur droit 17">
            <a:extLst>
              <a:ext uri="{FF2B5EF4-FFF2-40B4-BE49-F238E27FC236}">
                <a16:creationId xmlns:a16="http://schemas.microsoft.com/office/drawing/2014/main" id="{2C30C0F6-355E-1417-1A4C-CB7D46241CCF}"/>
              </a:ext>
            </a:extLst>
          </p:cNvPr>
          <p:cNvCxnSpPr>
            <a:cxnSpLocks/>
          </p:cNvCxnSpPr>
          <p:nvPr/>
        </p:nvCxnSpPr>
        <p:spPr>
          <a:xfrm>
            <a:off x="3603302" y="846137"/>
            <a:ext cx="0" cy="2759164"/>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ectangle 21">
            <a:extLst>
              <a:ext uri="{FF2B5EF4-FFF2-40B4-BE49-F238E27FC236}">
                <a16:creationId xmlns:a16="http://schemas.microsoft.com/office/drawing/2014/main" id="{425638EE-F050-837A-2D47-7173B17E99D7}"/>
              </a:ext>
            </a:extLst>
          </p:cNvPr>
          <p:cNvSpPr>
            <a:spLocks noChangeArrowheads="1"/>
          </p:cNvSpPr>
          <p:nvPr>
            <p:custDataLst>
              <p:tags r:id="rId1"/>
            </p:custDataLst>
          </p:nvPr>
        </p:nvSpPr>
        <p:spPr bwMode="auto">
          <a:xfrm>
            <a:off x="979817" y="4585605"/>
            <a:ext cx="76178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CA" sz="1400" b="1" dirty="0"/>
              <a:t>Figure 1. Nombre de CRC sur les plantes et les fleurs pendant la saison de production 2024.</a:t>
            </a:r>
          </a:p>
          <a:p>
            <a:pPr defTabSz="914400" eaLnBrk="0" fontAlgn="base" hangingPunct="0">
              <a:spcBef>
                <a:spcPct val="0"/>
              </a:spcBef>
              <a:spcAft>
                <a:spcPct val="0"/>
              </a:spcAft>
            </a:pPr>
            <a:r>
              <a:rPr lang="fr-CA" sz="1400" dirty="0"/>
              <a:t>Les astérisques représentent une différence significative (α = 0,05)</a:t>
            </a:r>
            <a:endParaRPr lang="fr-CA" altLang="fr-FR" sz="1400" dirty="0">
              <a:latin typeface="Arial" panose="020B0604020202020204" pitchFamily="34" charset="0"/>
            </a:endParaRPr>
          </a:p>
        </p:txBody>
      </p:sp>
      <p:sp>
        <p:nvSpPr>
          <p:cNvPr id="17" name="Titre 1">
            <a:extLst>
              <a:ext uri="{FF2B5EF4-FFF2-40B4-BE49-F238E27FC236}">
                <a16:creationId xmlns:a16="http://schemas.microsoft.com/office/drawing/2014/main" id="{EF59EF20-D86D-EA82-10BB-F0569EFF9007}"/>
              </a:ext>
            </a:extLst>
          </p:cNvPr>
          <p:cNvSpPr txBox="1">
            <a:spLocks/>
          </p:cNvSpPr>
          <p:nvPr>
            <p:custDataLst>
              <p:tags r:id="rId2"/>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sp>
        <p:nvSpPr>
          <p:cNvPr id="19" name="Flèche : bas 18">
            <a:extLst>
              <a:ext uri="{FF2B5EF4-FFF2-40B4-BE49-F238E27FC236}">
                <a16:creationId xmlns:a16="http://schemas.microsoft.com/office/drawing/2014/main" id="{993055CA-E0B4-9A8B-BEF2-219BBF3D8754}"/>
              </a:ext>
            </a:extLst>
          </p:cNvPr>
          <p:cNvSpPr/>
          <p:nvPr/>
        </p:nvSpPr>
        <p:spPr>
          <a:xfrm>
            <a:off x="2218819" y="2169822"/>
            <a:ext cx="1222335" cy="1282578"/>
          </a:xfrm>
          <a:prstGeom prst="downArrow">
            <a:avLst>
              <a:gd name="adj1" fmla="val 82447"/>
              <a:gd name="adj2" fmla="val 16534"/>
            </a:avLst>
          </a:prstGeom>
          <a:gradFill>
            <a:gsLst>
              <a:gs pos="0">
                <a:schemeClr val="accent1">
                  <a:lumMod val="5000"/>
                  <a:lumOff val="95000"/>
                  <a:alpha val="0"/>
                </a:schemeClr>
              </a:gs>
              <a:gs pos="66000">
                <a:srgbClr val="FF0000"/>
              </a:gs>
              <a:gs pos="83000">
                <a:srgbClr val="FF0000"/>
              </a:gs>
              <a:gs pos="100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000" b="1" dirty="0"/>
              <a:t>                                 ~ 27 X  </a:t>
            </a:r>
          </a:p>
        </p:txBody>
      </p:sp>
      <p:pic>
        <p:nvPicPr>
          <p:cNvPr id="25" name="Picture 4">
            <a:extLst>
              <a:ext uri="{FF2B5EF4-FFF2-40B4-BE49-F238E27FC236}">
                <a16:creationId xmlns:a16="http://schemas.microsoft.com/office/drawing/2014/main" id="{85DEEA48-FB8F-6C2E-E449-353020DA9DA8}"/>
              </a:ext>
            </a:extLst>
          </p:cNvPr>
          <p:cNvPicPr>
            <a:picLocks noChangeAspect="1"/>
          </p:cNvPicPr>
          <p:nvPr>
            <p:custDataLst>
              <p:tags r:id="rId3"/>
            </p:custDataLst>
          </p:nvPr>
        </p:nvPicPr>
        <p:blipFill rotWithShape="1">
          <a:blip r:embed="rId7" cstate="print">
            <a:extLst>
              <a:ext uri="{BEBA8EAE-BF5A-486C-A8C5-ECC9F3942E4B}">
                <a14:imgProps xmlns:a14="http://schemas.microsoft.com/office/drawing/2010/main">
                  <a14:imgLayer r:embed="rId8">
                    <a14:imgEffect>
                      <a14:backgroundRemoval t="1250" b="97679" l="6250" r="84643">
                        <a14:foregroundMark x1="28571" y1="92857" x2="28571" y2="92857"/>
                        <a14:foregroundMark x1="26429" y1="96250" x2="26429" y2="96250"/>
                        <a14:foregroundMark x1="26786" y1="71786" x2="26786" y2="71786"/>
                        <a14:foregroundMark x1="28214" y1="79107" x2="28214" y2="79107"/>
                        <a14:foregroundMark x1="29821" y1="80893" x2="29821" y2="80893"/>
                        <a14:foregroundMark x1="32500" y1="86071" x2="26786" y2="72857"/>
                        <a14:foregroundMark x1="22500" y1="46250" x2="32321" y2="44286"/>
                        <a14:foregroundMark x1="25000" y1="34643" x2="33214" y2="37143"/>
                        <a14:foregroundMark x1="40893" y1="20000" x2="6250" y2="2500"/>
                        <a14:foregroundMark x1="35714" y1="16071" x2="6964" y2="1964"/>
                        <a14:foregroundMark x1="45893" y1="17857" x2="77321" y2="1250"/>
                        <a14:foregroundMark x1="71607" y1="52679" x2="71429" y2="50357"/>
                        <a14:foregroundMark x1="68750" y1="70179" x2="62679" y2="90000"/>
                        <a14:foregroundMark x1="62679" y1="90000" x2="64821" y2="96250"/>
                        <a14:foregroundMark x1="68036" y1="81786" x2="67500" y2="82143"/>
                        <a14:foregroundMark x1="76964" y1="62143" x2="77321" y2="62143"/>
                        <a14:foregroundMark x1="84821" y1="63750" x2="70893" y2="50536"/>
                        <a14:foregroundMark x1="64286" y1="97321" x2="66964" y2="97679"/>
                        <a14:foregroundMark x1="65000" y1="49286" x2="66964" y2="49286"/>
                        <a14:foregroundMark x1="33214" y1="44464" x2="21607" y2="46607"/>
                        <a14:foregroundMark x1="32857" y1="50536" x2="33393" y2="49643"/>
                        <a14:foregroundMark x1="32857" y1="35714" x2="32143" y2="35536"/>
                        <a14:foregroundMark x1="24107" y1="33393" x2="24107" y2="33393"/>
                        <a14:foregroundMark x1="23036" y1="34107" x2="27143" y2="34107"/>
                        <a14:foregroundMark x1="44643" y1="19464" x2="49107" y2="16964"/>
                        <a14:foregroundMark x1="41429" y1="92143" x2="60000" y2="90893"/>
                        <a14:foregroundMark x1="56964" y1="92679" x2="56964" y2="92679"/>
                        <a14:foregroundMark x1="54286" y1="96607" x2="54286" y2="96607"/>
                        <a14:foregroundMark x1="49643" y1="96429" x2="50179" y2="96250"/>
                        <a14:foregroundMark x1="56071" y1="95000" x2="58214" y2="93929"/>
                        <a14:foregroundMark x1="53571" y1="95714" x2="53571" y2="95714"/>
                        <a14:foregroundMark x1="47321" y1="95893" x2="51964" y2="96071"/>
                        <a14:foregroundMark x1="51964" y1="97143" x2="53571" y2="96607"/>
                        <a14:foregroundMark x1="49107" y1="96964" x2="53750" y2="96786"/>
                        <a14:foregroundMark x1="54643" y1="96071" x2="55536" y2="96071"/>
                        <a14:foregroundMark x1="53929" y1="96250" x2="54821" y2="96071"/>
                        <a14:foregroundMark x1="55714" y1="19286" x2="55714" y2="19286"/>
                        <a14:backgroundMark x1="43750" y1="98393" x2="43750" y2="98393"/>
                        <a14:backgroundMark x1="57132" y1="96131" x2="59107" y2="96071"/>
                        <a14:backgroundMark x1="41607" y1="96607" x2="46963" y2="96443"/>
                      </a14:backgroundRemoval>
                    </a14:imgEffect>
                    <a14:imgEffect>
                      <a14:brightnessContrast bright="20000" contrast="-20000"/>
                    </a14:imgEffect>
                  </a14:imgLayer>
                </a14:imgProps>
              </a:ext>
              <a:ext uri="{28A0092B-C50C-407E-A947-70E740481C1C}">
                <a14:useLocalDpi xmlns:a14="http://schemas.microsoft.com/office/drawing/2010/main"/>
              </a:ext>
            </a:extLst>
          </a:blip>
          <a:srcRect l="-500" t="1231" r="13059" b="-1231"/>
          <a:stretch/>
        </p:blipFill>
        <p:spPr>
          <a:xfrm>
            <a:off x="7453800" y="161248"/>
            <a:ext cx="1601141" cy="1831091"/>
          </a:xfrm>
          <a:prstGeom prst="rect">
            <a:avLst/>
          </a:prstGeom>
        </p:spPr>
      </p:pic>
      <p:sp>
        <p:nvSpPr>
          <p:cNvPr id="3" name="Rectangle 2">
            <a:extLst>
              <a:ext uri="{FF2B5EF4-FFF2-40B4-BE49-F238E27FC236}">
                <a16:creationId xmlns:a16="http://schemas.microsoft.com/office/drawing/2014/main" id="{10909AED-116F-2E75-765B-1B6A4C48EE5F}"/>
              </a:ext>
            </a:extLst>
          </p:cNvPr>
          <p:cNvSpPr/>
          <p:nvPr/>
        </p:nvSpPr>
        <p:spPr>
          <a:xfrm>
            <a:off x="1819275" y="1450704"/>
            <a:ext cx="1699442" cy="2141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BEF23762-9E48-E3F4-1972-41DF1B42E5EC}"/>
              </a:ext>
            </a:extLst>
          </p:cNvPr>
          <p:cNvSpPr/>
          <p:nvPr/>
        </p:nvSpPr>
        <p:spPr>
          <a:xfrm>
            <a:off x="3659355" y="1450704"/>
            <a:ext cx="3716873" cy="2141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4270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DFD56-9933-2FE1-336D-61D0D0429F37}"/>
              </a:ext>
            </a:extLst>
          </p:cNvPr>
          <p:cNvSpPr>
            <a:spLocks noGrp="1"/>
          </p:cNvSpPr>
          <p:nvPr>
            <p:ph type="title"/>
          </p:nvPr>
        </p:nvSpPr>
        <p:spPr/>
        <p:txBody>
          <a:bodyPr/>
          <a:lstStyle/>
          <a:p>
            <a:r>
              <a:rPr lang="fr-CA" dirty="0"/>
              <a:t>Capture CRC – Piège fosse</a:t>
            </a:r>
          </a:p>
        </p:txBody>
      </p:sp>
      <p:sp>
        <p:nvSpPr>
          <p:cNvPr id="4" name="Espace réservé du numéro de diapositive 3">
            <a:extLst>
              <a:ext uri="{FF2B5EF4-FFF2-40B4-BE49-F238E27FC236}">
                <a16:creationId xmlns:a16="http://schemas.microsoft.com/office/drawing/2014/main" id="{A5F69882-0C0B-C9B7-B53A-6BCD6E9F16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21</a:t>
            </a:fld>
            <a:endParaRPr lang="fr-CA"/>
          </a:p>
        </p:txBody>
      </p:sp>
      <p:sp>
        <p:nvSpPr>
          <p:cNvPr id="5" name="Rectangle 4">
            <a:extLst>
              <a:ext uri="{FF2B5EF4-FFF2-40B4-BE49-F238E27FC236}">
                <a16:creationId xmlns:a16="http://schemas.microsoft.com/office/drawing/2014/main" id="{E9E5B122-D919-FCB7-6529-CE8E29DDBA95}"/>
              </a:ext>
            </a:extLst>
          </p:cNvPr>
          <p:cNvSpPr>
            <a:spLocks noChangeArrowheads="1"/>
          </p:cNvSpPr>
          <p:nvPr>
            <p:custDataLst>
              <p:tags r:id="rId1"/>
            </p:custDataLst>
          </p:nvPr>
        </p:nvSpPr>
        <p:spPr bwMode="auto">
          <a:xfrm>
            <a:off x="969425" y="4641805"/>
            <a:ext cx="7374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CA" sz="1400" b="1" dirty="0"/>
              <a:t>Figure 2. Captures d’adultes de CRC par pièges à fosses selon le traitement. </a:t>
            </a:r>
          </a:p>
          <a:p>
            <a:pPr defTabSz="914400" eaLnBrk="0" fontAlgn="base" hangingPunct="0">
              <a:spcBef>
                <a:spcPct val="0"/>
              </a:spcBef>
              <a:spcAft>
                <a:spcPct val="0"/>
              </a:spcAft>
            </a:pPr>
            <a:r>
              <a:rPr lang="fr-CA" sz="1400" dirty="0"/>
              <a:t>Les astérisques représentent une différence significative (α = 0,05).</a:t>
            </a:r>
            <a:endParaRPr lang="fr-CA" altLang="fr-FR" sz="1400" dirty="0">
              <a:latin typeface="Arial" panose="020B0604020202020204" pitchFamily="34" charset="0"/>
            </a:endParaRPr>
          </a:p>
        </p:txBody>
      </p:sp>
      <p:grpSp>
        <p:nvGrpSpPr>
          <p:cNvPr id="11" name="Groupe 10">
            <a:extLst>
              <a:ext uri="{FF2B5EF4-FFF2-40B4-BE49-F238E27FC236}">
                <a16:creationId xmlns:a16="http://schemas.microsoft.com/office/drawing/2014/main" id="{E20E4CD3-02CD-23AD-7C52-D37FE94C6462}"/>
              </a:ext>
            </a:extLst>
          </p:cNvPr>
          <p:cNvGrpSpPr/>
          <p:nvPr/>
        </p:nvGrpSpPr>
        <p:grpSpPr>
          <a:xfrm>
            <a:off x="1400961" y="935200"/>
            <a:ext cx="6644081" cy="3645189"/>
            <a:chOff x="2171497" y="451278"/>
            <a:chExt cx="7755459" cy="4582944"/>
          </a:xfrm>
        </p:grpSpPr>
        <p:pic>
          <p:nvPicPr>
            <p:cNvPr id="6" name="Image 5">
              <a:extLst>
                <a:ext uri="{FF2B5EF4-FFF2-40B4-BE49-F238E27FC236}">
                  <a16:creationId xmlns:a16="http://schemas.microsoft.com/office/drawing/2014/main" id="{ACA673C5-D6DC-BFAB-925C-210EE0C583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71497" y="451278"/>
              <a:ext cx="7755459" cy="4582944"/>
            </a:xfrm>
            <a:prstGeom prst="rect">
              <a:avLst/>
            </a:prstGeom>
          </p:spPr>
        </p:pic>
        <p:sp>
          <p:nvSpPr>
            <p:cNvPr id="7" name="ZoneTexte 6">
              <a:extLst>
                <a:ext uri="{FF2B5EF4-FFF2-40B4-BE49-F238E27FC236}">
                  <a16:creationId xmlns:a16="http://schemas.microsoft.com/office/drawing/2014/main" id="{0FDC6C1F-D7AC-27F1-9CD1-9BB44A208A3C}"/>
                </a:ext>
              </a:extLst>
            </p:cNvPr>
            <p:cNvSpPr txBox="1"/>
            <p:nvPr/>
          </p:nvSpPr>
          <p:spPr>
            <a:xfrm>
              <a:off x="3647728" y="2197566"/>
              <a:ext cx="356945" cy="523220"/>
            </a:xfrm>
            <a:prstGeom prst="rect">
              <a:avLst/>
            </a:prstGeom>
            <a:noFill/>
          </p:spPr>
          <p:txBody>
            <a:bodyPr wrap="square" rtlCol="0">
              <a:spAutoFit/>
            </a:bodyPr>
            <a:lstStyle/>
            <a:p>
              <a:r>
                <a:rPr lang="fr-CA" sz="2800" dirty="0"/>
                <a:t>*</a:t>
              </a:r>
            </a:p>
          </p:txBody>
        </p:sp>
        <p:sp>
          <p:nvSpPr>
            <p:cNvPr id="8" name="ZoneTexte 7">
              <a:extLst>
                <a:ext uri="{FF2B5EF4-FFF2-40B4-BE49-F238E27FC236}">
                  <a16:creationId xmlns:a16="http://schemas.microsoft.com/office/drawing/2014/main" id="{0C364893-0E36-8586-0B85-12A2EAE25801}"/>
                </a:ext>
              </a:extLst>
            </p:cNvPr>
            <p:cNvSpPr txBox="1"/>
            <p:nvPr/>
          </p:nvSpPr>
          <p:spPr>
            <a:xfrm>
              <a:off x="6505997" y="1917490"/>
              <a:ext cx="356945" cy="523220"/>
            </a:xfrm>
            <a:prstGeom prst="rect">
              <a:avLst/>
            </a:prstGeom>
            <a:noFill/>
          </p:spPr>
          <p:txBody>
            <a:bodyPr wrap="square" rtlCol="0">
              <a:spAutoFit/>
            </a:bodyPr>
            <a:lstStyle/>
            <a:p>
              <a:r>
                <a:rPr lang="fr-CA" sz="2800" dirty="0"/>
                <a:t>*</a:t>
              </a:r>
            </a:p>
          </p:txBody>
        </p:sp>
        <p:sp>
          <p:nvSpPr>
            <p:cNvPr id="9" name="ZoneTexte 8">
              <a:extLst>
                <a:ext uri="{FF2B5EF4-FFF2-40B4-BE49-F238E27FC236}">
                  <a16:creationId xmlns:a16="http://schemas.microsoft.com/office/drawing/2014/main" id="{4AFA32E8-9643-2196-5A26-962F04614F95}"/>
                </a:ext>
              </a:extLst>
            </p:cNvPr>
            <p:cNvSpPr txBox="1"/>
            <p:nvPr/>
          </p:nvSpPr>
          <p:spPr>
            <a:xfrm>
              <a:off x="7104112" y="1124393"/>
              <a:ext cx="356945" cy="523220"/>
            </a:xfrm>
            <a:prstGeom prst="rect">
              <a:avLst/>
            </a:prstGeom>
            <a:noFill/>
          </p:spPr>
          <p:txBody>
            <a:bodyPr wrap="square" rtlCol="0">
              <a:spAutoFit/>
            </a:bodyPr>
            <a:lstStyle/>
            <a:p>
              <a:r>
                <a:rPr lang="fr-CA" sz="2800" dirty="0"/>
                <a:t>*</a:t>
              </a:r>
            </a:p>
          </p:txBody>
        </p:sp>
        <p:sp>
          <p:nvSpPr>
            <p:cNvPr id="10" name="ZoneTexte 9">
              <a:extLst>
                <a:ext uri="{FF2B5EF4-FFF2-40B4-BE49-F238E27FC236}">
                  <a16:creationId xmlns:a16="http://schemas.microsoft.com/office/drawing/2014/main" id="{630EBF16-D424-3A53-C564-3BBF0427E26A}"/>
                </a:ext>
              </a:extLst>
            </p:cNvPr>
            <p:cNvSpPr txBox="1"/>
            <p:nvPr/>
          </p:nvSpPr>
          <p:spPr>
            <a:xfrm>
              <a:off x="7680176" y="2749135"/>
              <a:ext cx="356945" cy="523220"/>
            </a:xfrm>
            <a:prstGeom prst="rect">
              <a:avLst/>
            </a:prstGeom>
            <a:noFill/>
          </p:spPr>
          <p:txBody>
            <a:bodyPr wrap="square" rtlCol="0">
              <a:spAutoFit/>
            </a:bodyPr>
            <a:lstStyle/>
            <a:p>
              <a:r>
                <a:rPr lang="fr-CA" sz="2800" dirty="0"/>
                <a:t>*</a:t>
              </a:r>
            </a:p>
          </p:txBody>
        </p:sp>
      </p:grpSp>
      <p:sp>
        <p:nvSpPr>
          <p:cNvPr id="14" name="ZoneTexte 13">
            <a:extLst>
              <a:ext uri="{FF2B5EF4-FFF2-40B4-BE49-F238E27FC236}">
                <a16:creationId xmlns:a16="http://schemas.microsoft.com/office/drawing/2014/main" id="{CCAA3B50-5A5A-17F5-A73E-C3A5072AFB2A}"/>
              </a:ext>
            </a:extLst>
          </p:cNvPr>
          <p:cNvSpPr txBox="1"/>
          <p:nvPr/>
        </p:nvSpPr>
        <p:spPr>
          <a:xfrm>
            <a:off x="4343599" y="1124569"/>
            <a:ext cx="1847228" cy="300082"/>
          </a:xfrm>
          <a:prstGeom prst="rect">
            <a:avLst/>
          </a:prstGeom>
          <a:solidFill>
            <a:schemeClr val="bg1"/>
          </a:solidFill>
        </p:spPr>
        <p:txBody>
          <a:bodyPr wrap="square" rtlCol="0">
            <a:spAutoFit/>
          </a:bodyPr>
          <a:lstStyle/>
          <a:p>
            <a:r>
              <a:rPr lang="fr-CA" dirty="0">
                <a:solidFill>
                  <a:schemeClr val="bg2">
                    <a:lumMod val="25000"/>
                  </a:schemeClr>
                </a:solidFill>
              </a:rPr>
              <a:t>Paillis de seigle</a:t>
            </a:r>
          </a:p>
        </p:txBody>
      </p:sp>
      <p:pic>
        <p:nvPicPr>
          <p:cNvPr id="16" name="Image 15">
            <a:extLst>
              <a:ext uri="{FF2B5EF4-FFF2-40B4-BE49-F238E27FC236}">
                <a16:creationId xmlns:a16="http://schemas.microsoft.com/office/drawing/2014/main" id="{7667ECAE-D6DE-E490-5876-3FAE88F29393}"/>
              </a:ext>
            </a:extLst>
          </p:cNvPr>
          <p:cNvPicPr>
            <a:picLocks noChangeAspect="1"/>
          </p:cNvPicPr>
          <p:nvPr/>
        </p:nvPicPr>
        <p:blipFill>
          <a:blip r:embed="rId7" cstate="print">
            <a:extLst>
              <a:ext uri="{28A0092B-C50C-407E-A947-70E740481C1C}">
                <a14:useLocalDpi xmlns:a14="http://schemas.microsoft.com/office/drawing/2010/main"/>
              </a:ext>
            </a:extLst>
          </a:blip>
          <a:srcRect t="-1" b="-193"/>
          <a:stretch/>
        </p:blipFill>
        <p:spPr>
          <a:xfrm>
            <a:off x="3825429" y="1459450"/>
            <a:ext cx="632097" cy="254651"/>
          </a:xfrm>
          <a:prstGeom prst="rect">
            <a:avLst/>
          </a:prstGeom>
        </p:spPr>
      </p:pic>
      <p:sp>
        <p:nvSpPr>
          <p:cNvPr id="17" name="ZoneTexte 16">
            <a:extLst>
              <a:ext uri="{FF2B5EF4-FFF2-40B4-BE49-F238E27FC236}">
                <a16:creationId xmlns:a16="http://schemas.microsoft.com/office/drawing/2014/main" id="{70C05075-E140-463A-1AE3-3B66F1782CA9}"/>
              </a:ext>
            </a:extLst>
          </p:cNvPr>
          <p:cNvSpPr txBox="1"/>
          <p:nvPr/>
        </p:nvSpPr>
        <p:spPr>
          <a:xfrm>
            <a:off x="4332290" y="1422688"/>
            <a:ext cx="782026" cy="300082"/>
          </a:xfrm>
          <a:prstGeom prst="rect">
            <a:avLst/>
          </a:prstGeom>
          <a:solidFill>
            <a:schemeClr val="bg1"/>
          </a:solidFill>
        </p:spPr>
        <p:txBody>
          <a:bodyPr wrap="square" rtlCol="0">
            <a:spAutoFit/>
          </a:bodyPr>
          <a:lstStyle/>
          <a:p>
            <a:r>
              <a:rPr lang="fr-CA" dirty="0">
                <a:solidFill>
                  <a:schemeClr val="bg2">
                    <a:lumMod val="25000"/>
                  </a:schemeClr>
                </a:solidFill>
              </a:rPr>
              <a:t>Sol nu</a:t>
            </a:r>
          </a:p>
        </p:txBody>
      </p:sp>
      <p:pic>
        <p:nvPicPr>
          <p:cNvPr id="18" name="Image 17">
            <a:extLst>
              <a:ext uri="{FF2B5EF4-FFF2-40B4-BE49-F238E27FC236}">
                <a16:creationId xmlns:a16="http://schemas.microsoft.com/office/drawing/2014/main" id="{019ACE27-A0AC-1748-AE83-E2FF83F37D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50743" y="1913977"/>
            <a:ext cx="986313" cy="984344"/>
          </a:xfrm>
          <a:prstGeom prst="rect">
            <a:avLst/>
          </a:prstGeom>
        </p:spPr>
      </p:pic>
      <p:sp>
        <p:nvSpPr>
          <p:cNvPr id="12" name="ZoneTexte 11">
            <a:extLst>
              <a:ext uri="{FF2B5EF4-FFF2-40B4-BE49-F238E27FC236}">
                <a16:creationId xmlns:a16="http://schemas.microsoft.com/office/drawing/2014/main" id="{216929B1-AC65-1F09-9772-D2D0FAD5BFF6}"/>
              </a:ext>
            </a:extLst>
          </p:cNvPr>
          <p:cNvSpPr txBox="1"/>
          <p:nvPr/>
        </p:nvSpPr>
        <p:spPr>
          <a:xfrm rot="16200000">
            <a:off x="904864" y="2367517"/>
            <a:ext cx="1498600" cy="300082"/>
          </a:xfrm>
          <a:prstGeom prst="rect">
            <a:avLst/>
          </a:prstGeom>
          <a:solidFill>
            <a:schemeClr val="bg1"/>
          </a:solidFill>
        </p:spPr>
        <p:txBody>
          <a:bodyPr wrap="square" rtlCol="0">
            <a:spAutoFit/>
          </a:bodyPr>
          <a:lstStyle/>
          <a:p>
            <a:r>
              <a:rPr lang="fr-CA" dirty="0">
                <a:solidFill>
                  <a:schemeClr val="bg2">
                    <a:lumMod val="25000"/>
                  </a:schemeClr>
                </a:solidFill>
              </a:rPr>
              <a:t>CRC/piège fosse</a:t>
            </a:r>
          </a:p>
        </p:txBody>
      </p:sp>
      <p:sp>
        <p:nvSpPr>
          <p:cNvPr id="13" name="Titre 1">
            <a:extLst>
              <a:ext uri="{FF2B5EF4-FFF2-40B4-BE49-F238E27FC236}">
                <a16:creationId xmlns:a16="http://schemas.microsoft.com/office/drawing/2014/main" id="{7AF5444C-F351-6D5D-B7FE-06C7B154C34F}"/>
              </a:ext>
            </a:extLst>
          </p:cNvPr>
          <p:cNvSpPr txBox="1">
            <a:spLocks/>
          </p:cNvSpPr>
          <p:nvPr>
            <p:custDataLst>
              <p:tags r:id="rId2"/>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pic>
        <p:nvPicPr>
          <p:cNvPr id="15" name="Picture 4">
            <a:extLst>
              <a:ext uri="{FF2B5EF4-FFF2-40B4-BE49-F238E27FC236}">
                <a16:creationId xmlns:a16="http://schemas.microsoft.com/office/drawing/2014/main" id="{34B41572-662A-7DEB-61B5-F9C8FDDB8DB7}"/>
              </a:ext>
            </a:extLst>
          </p:cNvPr>
          <p:cNvPicPr>
            <a:picLocks noChangeAspect="1"/>
          </p:cNvPicPr>
          <p:nvPr>
            <p:custDataLst>
              <p:tags r:id="rId3"/>
            </p:custDataLst>
          </p:nvPr>
        </p:nvPicPr>
        <p:blipFill rotWithShape="1">
          <a:blip r:embed="rId9" cstate="print">
            <a:extLst>
              <a:ext uri="{BEBA8EAE-BF5A-486C-A8C5-ECC9F3942E4B}">
                <a14:imgProps xmlns:a14="http://schemas.microsoft.com/office/drawing/2010/main">
                  <a14:imgLayer r:embed="rId10">
                    <a14:imgEffect>
                      <a14:backgroundRemoval t="1250" b="97679" l="6250" r="84643">
                        <a14:foregroundMark x1="28571" y1="92857" x2="28571" y2="92857"/>
                        <a14:foregroundMark x1="26429" y1="96250" x2="26429" y2="96250"/>
                        <a14:foregroundMark x1="26786" y1="71786" x2="26786" y2="71786"/>
                        <a14:foregroundMark x1="28214" y1="79107" x2="28214" y2="79107"/>
                        <a14:foregroundMark x1="29821" y1="80893" x2="29821" y2="80893"/>
                        <a14:foregroundMark x1="32500" y1="86071" x2="26786" y2="72857"/>
                        <a14:foregroundMark x1="22500" y1="46250" x2="32321" y2="44286"/>
                        <a14:foregroundMark x1="25000" y1="34643" x2="33214" y2="37143"/>
                        <a14:foregroundMark x1="40893" y1="20000" x2="6250" y2="2500"/>
                        <a14:foregroundMark x1="35714" y1="16071" x2="6964" y2="1964"/>
                        <a14:foregroundMark x1="45893" y1="17857" x2="77321" y2="1250"/>
                        <a14:foregroundMark x1="71607" y1="52679" x2="71429" y2="50357"/>
                        <a14:foregroundMark x1="68750" y1="70179" x2="62679" y2="90000"/>
                        <a14:foregroundMark x1="62679" y1="90000" x2="64821" y2="96250"/>
                        <a14:foregroundMark x1="68036" y1="81786" x2="67500" y2="82143"/>
                        <a14:foregroundMark x1="76964" y1="62143" x2="77321" y2="62143"/>
                        <a14:foregroundMark x1="84821" y1="63750" x2="70893" y2="50536"/>
                        <a14:foregroundMark x1="64286" y1="97321" x2="66964" y2="97679"/>
                        <a14:foregroundMark x1="65000" y1="49286" x2="66964" y2="49286"/>
                        <a14:foregroundMark x1="33214" y1="44464" x2="21607" y2="46607"/>
                        <a14:foregroundMark x1="32857" y1="50536" x2="33393" y2="49643"/>
                        <a14:foregroundMark x1="32857" y1="35714" x2="32143" y2="35536"/>
                        <a14:foregroundMark x1="24107" y1="33393" x2="24107" y2="33393"/>
                        <a14:foregroundMark x1="23036" y1="34107" x2="27143" y2="34107"/>
                        <a14:foregroundMark x1="44643" y1="19464" x2="49107" y2="16964"/>
                        <a14:foregroundMark x1="41429" y1="92143" x2="60000" y2="90893"/>
                        <a14:foregroundMark x1="56964" y1="92679" x2="56964" y2="92679"/>
                        <a14:foregroundMark x1="54286" y1="96607" x2="54286" y2="96607"/>
                        <a14:foregroundMark x1="49643" y1="96429" x2="50179" y2="96250"/>
                        <a14:foregroundMark x1="56071" y1="95000" x2="58214" y2="93929"/>
                        <a14:foregroundMark x1="53571" y1="95714" x2="53571" y2="95714"/>
                        <a14:foregroundMark x1="47321" y1="95893" x2="51964" y2="96071"/>
                        <a14:foregroundMark x1="51964" y1="97143" x2="53571" y2="96607"/>
                        <a14:foregroundMark x1="49107" y1="96964" x2="53750" y2="96786"/>
                        <a14:foregroundMark x1="54643" y1="96071" x2="55536" y2="96071"/>
                        <a14:foregroundMark x1="53929" y1="96250" x2="54821" y2="96071"/>
                        <a14:foregroundMark x1="55714" y1="19286" x2="55714" y2="19286"/>
                        <a14:backgroundMark x1="43750" y1="98393" x2="43750" y2="98393"/>
                        <a14:backgroundMark x1="57132" y1="96131" x2="59107" y2="96071"/>
                        <a14:backgroundMark x1="41607" y1="96607" x2="46963" y2="96443"/>
                      </a14:backgroundRemoval>
                    </a14:imgEffect>
                    <a14:imgEffect>
                      <a14:brightnessContrast bright="20000" contrast="-20000"/>
                    </a14:imgEffect>
                  </a14:imgLayer>
                </a14:imgProps>
              </a:ext>
              <a:ext uri="{28A0092B-C50C-407E-A947-70E740481C1C}">
                <a14:useLocalDpi xmlns:a14="http://schemas.microsoft.com/office/drawing/2010/main"/>
              </a:ext>
            </a:extLst>
          </a:blip>
          <a:srcRect l="-500" t="1231" r="13059" b="-1231"/>
          <a:stretch/>
        </p:blipFill>
        <p:spPr>
          <a:xfrm>
            <a:off x="7453800" y="161248"/>
            <a:ext cx="1601141" cy="1831091"/>
          </a:xfrm>
          <a:prstGeom prst="rect">
            <a:avLst/>
          </a:prstGeom>
        </p:spPr>
      </p:pic>
    </p:spTree>
    <p:extLst>
      <p:ext uri="{BB962C8B-B14F-4D97-AF65-F5344CB8AC3E}">
        <p14:creationId xmlns:p14="http://schemas.microsoft.com/office/powerpoint/2010/main" val="56150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37433-B121-65F6-2E0C-CB83FE6580EB}"/>
              </a:ext>
            </a:extLst>
          </p:cNvPr>
          <p:cNvSpPr>
            <a:spLocks noGrp="1"/>
          </p:cNvSpPr>
          <p:nvPr>
            <p:ph type="title"/>
          </p:nvPr>
        </p:nvSpPr>
        <p:spPr/>
        <p:txBody>
          <a:bodyPr/>
          <a:lstStyle/>
          <a:p>
            <a:r>
              <a:rPr lang="fr-CA" dirty="0"/>
              <a:t>Émergence CRC</a:t>
            </a:r>
          </a:p>
        </p:txBody>
      </p:sp>
      <p:sp>
        <p:nvSpPr>
          <p:cNvPr id="4" name="Espace réservé du numéro de diapositive 3">
            <a:extLst>
              <a:ext uri="{FF2B5EF4-FFF2-40B4-BE49-F238E27FC236}">
                <a16:creationId xmlns:a16="http://schemas.microsoft.com/office/drawing/2014/main" id="{7ED1D9BB-0F09-D7AB-E0B5-131E2CD20E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22</a:t>
            </a:fld>
            <a:endParaRPr lang="fr-CA"/>
          </a:p>
        </p:txBody>
      </p:sp>
      <p:sp>
        <p:nvSpPr>
          <p:cNvPr id="5" name="Rectangle 4">
            <a:extLst>
              <a:ext uri="{FF2B5EF4-FFF2-40B4-BE49-F238E27FC236}">
                <a16:creationId xmlns:a16="http://schemas.microsoft.com/office/drawing/2014/main" id="{DB1C4135-FB82-8E3F-52EB-EC790DF03A20}"/>
              </a:ext>
            </a:extLst>
          </p:cNvPr>
          <p:cNvSpPr>
            <a:spLocks noChangeArrowheads="1"/>
          </p:cNvSpPr>
          <p:nvPr>
            <p:custDataLst>
              <p:tags r:id="rId1"/>
            </p:custDataLst>
          </p:nvPr>
        </p:nvSpPr>
        <p:spPr bwMode="auto">
          <a:xfrm>
            <a:off x="1098805" y="4620280"/>
            <a:ext cx="76664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CA" sz="1400" b="1" dirty="0"/>
              <a:t>Figure 3. Capture des adultes de CRC par pièges d'émergence selon le traitement et la date. </a:t>
            </a:r>
          </a:p>
          <a:p>
            <a:pPr defTabSz="914400" eaLnBrk="0" fontAlgn="base" hangingPunct="0">
              <a:spcBef>
                <a:spcPct val="0"/>
              </a:spcBef>
              <a:spcAft>
                <a:spcPct val="0"/>
              </a:spcAft>
            </a:pPr>
            <a:r>
              <a:rPr lang="fr-CA" sz="1400" dirty="0"/>
              <a:t>Les astérisques indiquent une différence significative (α = 0,05).</a:t>
            </a:r>
            <a:endParaRPr lang="fr-CA" altLang="fr-FR" sz="1400" dirty="0">
              <a:latin typeface="Arial" panose="020B0604020202020204" pitchFamily="34" charset="0"/>
            </a:endParaRPr>
          </a:p>
        </p:txBody>
      </p:sp>
      <p:sp>
        <p:nvSpPr>
          <p:cNvPr id="6" name="Titre 1">
            <a:extLst>
              <a:ext uri="{FF2B5EF4-FFF2-40B4-BE49-F238E27FC236}">
                <a16:creationId xmlns:a16="http://schemas.microsoft.com/office/drawing/2014/main" id="{31BEA96F-A25C-8B36-C99C-68367BB7F98F}"/>
              </a:ext>
            </a:extLst>
          </p:cNvPr>
          <p:cNvSpPr txBox="1">
            <a:spLocks/>
          </p:cNvSpPr>
          <p:nvPr>
            <p:custDataLst>
              <p:tags r:id="rId2"/>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grpSp>
        <p:nvGrpSpPr>
          <p:cNvPr id="14" name="Groupe 13">
            <a:extLst>
              <a:ext uri="{FF2B5EF4-FFF2-40B4-BE49-F238E27FC236}">
                <a16:creationId xmlns:a16="http://schemas.microsoft.com/office/drawing/2014/main" id="{BBFEFEF3-6B9B-3611-FB17-F904BDF3014F}"/>
              </a:ext>
            </a:extLst>
          </p:cNvPr>
          <p:cNvGrpSpPr/>
          <p:nvPr/>
        </p:nvGrpSpPr>
        <p:grpSpPr>
          <a:xfrm>
            <a:off x="1974850" y="1179863"/>
            <a:ext cx="5543548" cy="3389012"/>
            <a:chOff x="1615960" y="721492"/>
            <a:chExt cx="6364928" cy="3859173"/>
          </a:xfrm>
        </p:grpSpPr>
        <p:pic>
          <p:nvPicPr>
            <p:cNvPr id="8" name="Image 7">
              <a:extLst>
                <a:ext uri="{FF2B5EF4-FFF2-40B4-BE49-F238E27FC236}">
                  <a16:creationId xmlns:a16="http://schemas.microsoft.com/office/drawing/2014/main" id="{6BBE7C18-1CDF-B1EC-4E5B-5E927C9852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15960" y="855426"/>
              <a:ext cx="6364928" cy="3725239"/>
            </a:xfrm>
            <a:prstGeom prst="rect">
              <a:avLst/>
            </a:prstGeom>
          </p:spPr>
        </p:pic>
        <p:sp>
          <p:nvSpPr>
            <p:cNvPr id="11" name="ZoneTexte 10">
              <a:extLst>
                <a:ext uri="{FF2B5EF4-FFF2-40B4-BE49-F238E27FC236}">
                  <a16:creationId xmlns:a16="http://schemas.microsoft.com/office/drawing/2014/main" id="{2B4ADC82-4079-5446-C548-5D60B4155DF5}"/>
                </a:ext>
              </a:extLst>
            </p:cNvPr>
            <p:cNvSpPr txBox="1"/>
            <p:nvPr/>
          </p:nvSpPr>
          <p:spPr>
            <a:xfrm>
              <a:off x="3392041" y="721492"/>
              <a:ext cx="277423" cy="523220"/>
            </a:xfrm>
            <a:prstGeom prst="rect">
              <a:avLst/>
            </a:prstGeom>
            <a:noFill/>
          </p:spPr>
          <p:txBody>
            <a:bodyPr wrap="square" rtlCol="0">
              <a:spAutoFit/>
            </a:bodyPr>
            <a:lstStyle/>
            <a:p>
              <a:r>
                <a:rPr lang="fr-CA" sz="2800" dirty="0"/>
                <a:t>*</a:t>
              </a:r>
            </a:p>
          </p:txBody>
        </p:sp>
        <p:sp>
          <p:nvSpPr>
            <p:cNvPr id="12" name="ZoneTexte 11">
              <a:extLst>
                <a:ext uri="{FF2B5EF4-FFF2-40B4-BE49-F238E27FC236}">
                  <a16:creationId xmlns:a16="http://schemas.microsoft.com/office/drawing/2014/main" id="{04E1B703-C779-E812-5E2F-C3E50385DC80}"/>
                </a:ext>
              </a:extLst>
            </p:cNvPr>
            <p:cNvSpPr txBox="1"/>
            <p:nvPr/>
          </p:nvSpPr>
          <p:spPr>
            <a:xfrm>
              <a:off x="2420020" y="2571750"/>
              <a:ext cx="277423" cy="523220"/>
            </a:xfrm>
            <a:prstGeom prst="rect">
              <a:avLst/>
            </a:prstGeom>
            <a:noFill/>
          </p:spPr>
          <p:txBody>
            <a:bodyPr wrap="square" rtlCol="0">
              <a:spAutoFit/>
            </a:bodyPr>
            <a:lstStyle/>
            <a:p>
              <a:r>
                <a:rPr lang="fr-CA" sz="2800" dirty="0"/>
                <a:t>*</a:t>
              </a:r>
            </a:p>
          </p:txBody>
        </p:sp>
      </p:grpSp>
      <p:pic>
        <p:nvPicPr>
          <p:cNvPr id="15" name="Image 14" descr="Une image contenant plein air, herbe, plante, feuille&#10;&#10;Description générée automatiquement">
            <a:extLst>
              <a:ext uri="{FF2B5EF4-FFF2-40B4-BE49-F238E27FC236}">
                <a16:creationId xmlns:a16="http://schemas.microsoft.com/office/drawing/2014/main" id="{F7D0B8F2-165A-2EB9-C2F1-109C8087AD77}"/>
              </a:ext>
            </a:extLst>
          </p:cNvPr>
          <p:cNvPicPr>
            <a:picLocks noChangeAspect="1"/>
          </p:cNvPicPr>
          <p:nvPr/>
        </p:nvPicPr>
        <p:blipFill>
          <a:blip r:embed="rId6" cstate="print">
            <a:extLst>
              <a:ext uri="{28A0092B-C50C-407E-A947-70E740481C1C}">
                <a14:useLocalDpi xmlns:a14="http://schemas.microsoft.com/office/drawing/2010/main"/>
              </a:ext>
            </a:extLst>
          </a:blip>
          <a:srcRect l="-7623"/>
          <a:stretch/>
        </p:blipFill>
        <p:spPr>
          <a:xfrm>
            <a:off x="7178286" y="21179"/>
            <a:ext cx="1930401" cy="1443812"/>
          </a:xfrm>
          <a:prstGeom prst="rect">
            <a:avLst/>
          </a:prstGeom>
        </p:spPr>
      </p:pic>
      <p:sp>
        <p:nvSpPr>
          <p:cNvPr id="16" name="ZoneTexte 15">
            <a:extLst>
              <a:ext uri="{FF2B5EF4-FFF2-40B4-BE49-F238E27FC236}">
                <a16:creationId xmlns:a16="http://schemas.microsoft.com/office/drawing/2014/main" id="{6CEEB169-1BC5-1D34-526D-11AC97EC18B6}"/>
              </a:ext>
            </a:extLst>
          </p:cNvPr>
          <p:cNvSpPr txBox="1"/>
          <p:nvPr/>
        </p:nvSpPr>
        <p:spPr>
          <a:xfrm>
            <a:off x="5179310" y="1532257"/>
            <a:ext cx="1847228" cy="300082"/>
          </a:xfrm>
          <a:prstGeom prst="rect">
            <a:avLst/>
          </a:prstGeom>
          <a:solidFill>
            <a:schemeClr val="bg1"/>
          </a:solidFill>
        </p:spPr>
        <p:txBody>
          <a:bodyPr wrap="square" rtlCol="0">
            <a:spAutoFit/>
          </a:bodyPr>
          <a:lstStyle/>
          <a:p>
            <a:r>
              <a:rPr lang="fr-CA" dirty="0">
                <a:solidFill>
                  <a:schemeClr val="bg2">
                    <a:lumMod val="25000"/>
                  </a:schemeClr>
                </a:solidFill>
              </a:rPr>
              <a:t>Paillis de seigle</a:t>
            </a:r>
          </a:p>
        </p:txBody>
      </p:sp>
      <p:pic>
        <p:nvPicPr>
          <p:cNvPr id="20" name="Image 19">
            <a:extLst>
              <a:ext uri="{FF2B5EF4-FFF2-40B4-BE49-F238E27FC236}">
                <a16:creationId xmlns:a16="http://schemas.microsoft.com/office/drawing/2014/main" id="{0D365B9C-FCCD-0AD6-6B47-08D6E66B7A85}"/>
              </a:ext>
            </a:extLst>
          </p:cNvPr>
          <p:cNvPicPr>
            <a:picLocks noChangeAspect="1"/>
          </p:cNvPicPr>
          <p:nvPr/>
        </p:nvPicPr>
        <p:blipFill>
          <a:blip r:embed="rId7"/>
          <a:stretch>
            <a:fillRect/>
          </a:stretch>
        </p:blipFill>
        <p:spPr>
          <a:xfrm>
            <a:off x="4836775" y="1864714"/>
            <a:ext cx="350550" cy="190517"/>
          </a:xfrm>
          <a:prstGeom prst="rect">
            <a:avLst/>
          </a:prstGeom>
        </p:spPr>
      </p:pic>
      <p:sp>
        <p:nvSpPr>
          <p:cNvPr id="21" name="ZoneTexte 20">
            <a:extLst>
              <a:ext uri="{FF2B5EF4-FFF2-40B4-BE49-F238E27FC236}">
                <a16:creationId xmlns:a16="http://schemas.microsoft.com/office/drawing/2014/main" id="{87440C4B-5E10-BDF6-BB89-3CC413E813B2}"/>
              </a:ext>
            </a:extLst>
          </p:cNvPr>
          <p:cNvSpPr txBox="1"/>
          <p:nvPr/>
        </p:nvSpPr>
        <p:spPr>
          <a:xfrm>
            <a:off x="5187325" y="1818994"/>
            <a:ext cx="782026" cy="300082"/>
          </a:xfrm>
          <a:prstGeom prst="rect">
            <a:avLst/>
          </a:prstGeom>
          <a:solidFill>
            <a:schemeClr val="bg1"/>
          </a:solidFill>
        </p:spPr>
        <p:txBody>
          <a:bodyPr wrap="square" rtlCol="0">
            <a:spAutoFit/>
          </a:bodyPr>
          <a:lstStyle/>
          <a:p>
            <a:r>
              <a:rPr lang="fr-CA" dirty="0">
                <a:solidFill>
                  <a:schemeClr val="bg2">
                    <a:lumMod val="25000"/>
                  </a:schemeClr>
                </a:solidFill>
              </a:rPr>
              <a:t>Sol nu</a:t>
            </a:r>
          </a:p>
        </p:txBody>
      </p:sp>
      <p:sp>
        <p:nvSpPr>
          <p:cNvPr id="22" name="ZoneTexte 21">
            <a:extLst>
              <a:ext uri="{FF2B5EF4-FFF2-40B4-BE49-F238E27FC236}">
                <a16:creationId xmlns:a16="http://schemas.microsoft.com/office/drawing/2014/main" id="{D3E9CBED-AD60-2F31-9870-1384FEE0C95D}"/>
              </a:ext>
            </a:extLst>
          </p:cNvPr>
          <p:cNvSpPr txBox="1"/>
          <p:nvPr/>
        </p:nvSpPr>
        <p:spPr>
          <a:xfrm rot="16200000">
            <a:off x="1204175" y="2421709"/>
            <a:ext cx="2088840" cy="300082"/>
          </a:xfrm>
          <a:prstGeom prst="rect">
            <a:avLst/>
          </a:prstGeom>
          <a:solidFill>
            <a:schemeClr val="bg1"/>
          </a:solidFill>
        </p:spPr>
        <p:txBody>
          <a:bodyPr wrap="square" rtlCol="0">
            <a:spAutoFit/>
          </a:bodyPr>
          <a:lstStyle/>
          <a:p>
            <a:r>
              <a:rPr lang="fr-CA" dirty="0">
                <a:solidFill>
                  <a:schemeClr val="bg2">
                    <a:lumMod val="25000"/>
                  </a:schemeClr>
                </a:solidFill>
              </a:rPr>
              <a:t>CRC/piège d’émergence</a:t>
            </a:r>
          </a:p>
        </p:txBody>
      </p:sp>
      <p:pic>
        <p:nvPicPr>
          <p:cNvPr id="7" name="9 Imagen">
            <a:extLst>
              <a:ext uri="{FF2B5EF4-FFF2-40B4-BE49-F238E27FC236}">
                <a16:creationId xmlns:a16="http://schemas.microsoft.com/office/drawing/2014/main" id="{8114F405-8009-A446-FA23-CB1582D361B8}"/>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a:ext>
            </a:extLst>
          </a:blip>
          <a:stretch>
            <a:fillRect/>
          </a:stretch>
        </p:blipFill>
        <p:spPr>
          <a:xfrm rot="17650616">
            <a:off x="6135057" y="111092"/>
            <a:ext cx="1029739" cy="1029739"/>
          </a:xfrm>
          <a:prstGeom prst="rect">
            <a:avLst/>
          </a:prstGeom>
        </p:spPr>
      </p:pic>
    </p:spTree>
    <p:extLst>
      <p:ext uri="{BB962C8B-B14F-4D97-AF65-F5344CB8AC3E}">
        <p14:creationId xmlns:p14="http://schemas.microsoft.com/office/powerpoint/2010/main" val="282584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E4F1-3FA9-7A26-4124-4B407361346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B9FD8C-6201-C00A-7229-09DEAADCBC6A}"/>
              </a:ext>
            </a:extLst>
          </p:cNvPr>
          <p:cNvSpPr>
            <a:spLocks noGrp="1"/>
          </p:cNvSpPr>
          <p:nvPr>
            <p:ph type="title"/>
          </p:nvPr>
        </p:nvSpPr>
        <p:spPr/>
        <p:txBody>
          <a:bodyPr/>
          <a:lstStyle/>
          <a:p>
            <a:r>
              <a:rPr lang="fr-CA" dirty="0"/>
              <a:t>Flétrissement bactérien</a:t>
            </a:r>
          </a:p>
        </p:txBody>
      </p:sp>
      <p:sp>
        <p:nvSpPr>
          <p:cNvPr id="4" name="Espace réservé du numéro de diapositive 3">
            <a:extLst>
              <a:ext uri="{FF2B5EF4-FFF2-40B4-BE49-F238E27FC236}">
                <a16:creationId xmlns:a16="http://schemas.microsoft.com/office/drawing/2014/main" id="{E9645FBA-435F-C3C8-18FE-618B253207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23</a:t>
            </a:fld>
            <a:endParaRPr lang="fr-CA"/>
          </a:p>
        </p:txBody>
      </p:sp>
      <p:sp>
        <p:nvSpPr>
          <p:cNvPr id="5" name="Rectangle 4">
            <a:extLst>
              <a:ext uri="{FF2B5EF4-FFF2-40B4-BE49-F238E27FC236}">
                <a16:creationId xmlns:a16="http://schemas.microsoft.com/office/drawing/2014/main" id="{B161CFED-6F95-B3FD-3D80-7021ED6FCA14}"/>
              </a:ext>
            </a:extLst>
          </p:cNvPr>
          <p:cNvSpPr>
            <a:spLocks noChangeArrowheads="1"/>
          </p:cNvSpPr>
          <p:nvPr>
            <p:custDataLst>
              <p:tags r:id="rId1"/>
            </p:custDataLst>
          </p:nvPr>
        </p:nvSpPr>
        <p:spPr bwMode="auto">
          <a:xfrm>
            <a:off x="1165735" y="4364261"/>
            <a:ext cx="766644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fr-CA" sz="1400" b="1" dirty="0"/>
              <a:t>Figure 4. Pourcentage de plantes présentant des symptômes de flétrissement bactérien selon les traitements pour deux dates d'évaluation, 2024. </a:t>
            </a:r>
          </a:p>
          <a:p>
            <a:pPr defTabSz="914400" eaLnBrk="0" fontAlgn="base" hangingPunct="0">
              <a:spcBef>
                <a:spcPct val="0"/>
              </a:spcBef>
              <a:spcAft>
                <a:spcPct val="0"/>
              </a:spcAft>
            </a:pPr>
            <a:r>
              <a:rPr lang="fr-CA" sz="1400" dirty="0"/>
              <a:t>Les astérisques indiquent une différence significative (α = 0,05).</a:t>
            </a:r>
            <a:endParaRPr lang="fr-CA" altLang="fr-FR" sz="1400" dirty="0">
              <a:latin typeface="Arial" panose="020B0604020202020204" pitchFamily="34" charset="0"/>
            </a:endParaRPr>
          </a:p>
        </p:txBody>
      </p:sp>
      <p:grpSp>
        <p:nvGrpSpPr>
          <p:cNvPr id="22" name="Groupe 21">
            <a:extLst>
              <a:ext uri="{FF2B5EF4-FFF2-40B4-BE49-F238E27FC236}">
                <a16:creationId xmlns:a16="http://schemas.microsoft.com/office/drawing/2014/main" id="{E7F44583-5B4E-6AE6-C9A8-5799D06FA311}"/>
              </a:ext>
            </a:extLst>
          </p:cNvPr>
          <p:cNvGrpSpPr/>
          <p:nvPr/>
        </p:nvGrpSpPr>
        <p:grpSpPr>
          <a:xfrm>
            <a:off x="1257300" y="904985"/>
            <a:ext cx="6210300" cy="3416400"/>
            <a:chOff x="1511954" y="895142"/>
            <a:chExt cx="7535315" cy="4240229"/>
          </a:xfrm>
        </p:grpSpPr>
        <p:pic>
          <p:nvPicPr>
            <p:cNvPr id="13" name="Image 12">
              <a:extLst>
                <a:ext uri="{FF2B5EF4-FFF2-40B4-BE49-F238E27FC236}">
                  <a16:creationId xmlns:a16="http://schemas.microsoft.com/office/drawing/2014/main" id="{386D414D-FBCA-2E79-2F36-EA1B21B36D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11954" y="895142"/>
              <a:ext cx="7535315" cy="4240229"/>
            </a:xfrm>
            <a:prstGeom prst="rect">
              <a:avLst/>
            </a:prstGeom>
          </p:spPr>
        </p:pic>
        <p:sp>
          <p:nvSpPr>
            <p:cNvPr id="17" name="ZoneTexte 16">
              <a:extLst>
                <a:ext uri="{FF2B5EF4-FFF2-40B4-BE49-F238E27FC236}">
                  <a16:creationId xmlns:a16="http://schemas.microsoft.com/office/drawing/2014/main" id="{3F8B9A88-70A1-3129-1974-78BDB5CF883A}"/>
                </a:ext>
              </a:extLst>
            </p:cNvPr>
            <p:cNvSpPr txBox="1"/>
            <p:nvPr/>
          </p:nvSpPr>
          <p:spPr>
            <a:xfrm>
              <a:off x="4050432" y="2273395"/>
              <a:ext cx="356945" cy="523220"/>
            </a:xfrm>
            <a:prstGeom prst="rect">
              <a:avLst/>
            </a:prstGeom>
            <a:noFill/>
          </p:spPr>
          <p:txBody>
            <a:bodyPr wrap="square" rtlCol="0">
              <a:spAutoFit/>
            </a:bodyPr>
            <a:lstStyle/>
            <a:p>
              <a:r>
                <a:rPr lang="fr-CA" sz="2800" dirty="0"/>
                <a:t>*</a:t>
              </a:r>
            </a:p>
          </p:txBody>
        </p:sp>
        <p:sp>
          <p:nvSpPr>
            <p:cNvPr id="18" name="ZoneTexte 17">
              <a:extLst>
                <a:ext uri="{FF2B5EF4-FFF2-40B4-BE49-F238E27FC236}">
                  <a16:creationId xmlns:a16="http://schemas.microsoft.com/office/drawing/2014/main" id="{34909C47-B975-6BBB-D7EE-1EC49E402B52}"/>
                </a:ext>
              </a:extLst>
            </p:cNvPr>
            <p:cNvSpPr txBox="1"/>
            <p:nvPr/>
          </p:nvSpPr>
          <p:spPr>
            <a:xfrm>
              <a:off x="7265392" y="1285965"/>
              <a:ext cx="356945" cy="523220"/>
            </a:xfrm>
            <a:prstGeom prst="rect">
              <a:avLst/>
            </a:prstGeom>
            <a:noFill/>
          </p:spPr>
          <p:txBody>
            <a:bodyPr wrap="square" rtlCol="0">
              <a:spAutoFit/>
            </a:bodyPr>
            <a:lstStyle/>
            <a:p>
              <a:r>
                <a:rPr lang="fr-CA" sz="2800" dirty="0"/>
                <a:t>*</a:t>
              </a:r>
            </a:p>
          </p:txBody>
        </p:sp>
      </p:grpSp>
      <p:sp>
        <p:nvSpPr>
          <p:cNvPr id="23" name="ZoneTexte 22">
            <a:extLst>
              <a:ext uri="{FF2B5EF4-FFF2-40B4-BE49-F238E27FC236}">
                <a16:creationId xmlns:a16="http://schemas.microsoft.com/office/drawing/2014/main" id="{B033F386-79F2-D03D-65A1-7D63908D199C}"/>
              </a:ext>
            </a:extLst>
          </p:cNvPr>
          <p:cNvSpPr txBox="1"/>
          <p:nvPr/>
        </p:nvSpPr>
        <p:spPr>
          <a:xfrm rot="16200000">
            <a:off x="84419" y="2520007"/>
            <a:ext cx="2939896" cy="300082"/>
          </a:xfrm>
          <a:prstGeom prst="rect">
            <a:avLst/>
          </a:prstGeom>
          <a:solidFill>
            <a:schemeClr val="bg1"/>
          </a:solidFill>
        </p:spPr>
        <p:txBody>
          <a:bodyPr wrap="square" rtlCol="0">
            <a:spAutoFit/>
          </a:bodyPr>
          <a:lstStyle/>
          <a:p>
            <a:r>
              <a:rPr lang="fr-CA" dirty="0">
                <a:solidFill>
                  <a:schemeClr val="bg2">
                    <a:lumMod val="25000"/>
                  </a:schemeClr>
                </a:solidFill>
              </a:rPr>
              <a:t>% plantes avec flétrissement bactérien</a:t>
            </a:r>
          </a:p>
        </p:txBody>
      </p:sp>
      <p:sp>
        <p:nvSpPr>
          <p:cNvPr id="24" name="ZoneTexte 23">
            <a:extLst>
              <a:ext uri="{FF2B5EF4-FFF2-40B4-BE49-F238E27FC236}">
                <a16:creationId xmlns:a16="http://schemas.microsoft.com/office/drawing/2014/main" id="{9A33D65B-94A8-E4D4-1135-4B3B77090EEF}"/>
              </a:ext>
            </a:extLst>
          </p:cNvPr>
          <p:cNvSpPr txBox="1"/>
          <p:nvPr/>
        </p:nvSpPr>
        <p:spPr>
          <a:xfrm>
            <a:off x="3193026" y="4002303"/>
            <a:ext cx="952876" cy="300082"/>
          </a:xfrm>
          <a:prstGeom prst="rect">
            <a:avLst/>
          </a:prstGeom>
          <a:solidFill>
            <a:schemeClr val="bg1"/>
          </a:solidFill>
        </p:spPr>
        <p:txBody>
          <a:bodyPr wrap="square" rtlCol="0">
            <a:spAutoFit/>
          </a:bodyPr>
          <a:lstStyle/>
          <a:p>
            <a:r>
              <a:rPr lang="fr-CA" dirty="0">
                <a:solidFill>
                  <a:schemeClr val="bg2">
                    <a:lumMod val="25000"/>
                  </a:schemeClr>
                </a:solidFill>
              </a:rPr>
              <a:t>18-juil</a:t>
            </a:r>
          </a:p>
        </p:txBody>
      </p:sp>
      <p:sp>
        <p:nvSpPr>
          <p:cNvPr id="25" name="ZoneTexte 24">
            <a:extLst>
              <a:ext uri="{FF2B5EF4-FFF2-40B4-BE49-F238E27FC236}">
                <a16:creationId xmlns:a16="http://schemas.microsoft.com/office/drawing/2014/main" id="{E9BE1B61-8BE9-26AB-99FC-6722BA4EDCA7}"/>
              </a:ext>
            </a:extLst>
          </p:cNvPr>
          <p:cNvSpPr txBox="1"/>
          <p:nvPr/>
        </p:nvSpPr>
        <p:spPr>
          <a:xfrm>
            <a:off x="5917176" y="3991025"/>
            <a:ext cx="952876" cy="300082"/>
          </a:xfrm>
          <a:prstGeom prst="rect">
            <a:avLst/>
          </a:prstGeom>
          <a:solidFill>
            <a:schemeClr val="bg1"/>
          </a:solidFill>
        </p:spPr>
        <p:txBody>
          <a:bodyPr wrap="square" rtlCol="0">
            <a:spAutoFit/>
          </a:bodyPr>
          <a:lstStyle/>
          <a:p>
            <a:r>
              <a:rPr lang="fr-CA" dirty="0">
                <a:solidFill>
                  <a:schemeClr val="bg2">
                    <a:lumMod val="25000"/>
                  </a:schemeClr>
                </a:solidFill>
              </a:rPr>
              <a:t>25-juil</a:t>
            </a:r>
          </a:p>
        </p:txBody>
      </p:sp>
      <p:sp>
        <p:nvSpPr>
          <p:cNvPr id="26" name="ZoneTexte 25">
            <a:extLst>
              <a:ext uri="{FF2B5EF4-FFF2-40B4-BE49-F238E27FC236}">
                <a16:creationId xmlns:a16="http://schemas.microsoft.com/office/drawing/2014/main" id="{9E04BA7B-7D1F-47D9-2961-504E1083C9D7}"/>
              </a:ext>
            </a:extLst>
          </p:cNvPr>
          <p:cNvSpPr txBox="1"/>
          <p:nvPr/>
        </p:nvSpPr>
        <p:spPr>
          <a:xfrm>
            <a:off x="2507058" y="1243414"/>
            <a:ext cx="1847228" cy="216000"/>
          </a:xfrm>
          <a:prstGeom prst="rect">
            <a:avLst/>
          </a:prstGeom>
          <a:solidFill>
            <a:schemeClr val="bg1"/>
          </a:solidFill>
        </p:spPr>
        <p:txBody>
          <a:bodyPr wrap="square" rtlCol="0">
            <a:spAutoFit/>
          </a:bodyPr>
          <a:lstStyle/>
          <a:p>
            <a:r>
              <a:rPr lang="fr-CA" sz="1200" dirty="0">
                <a:solidFill>
                  <a:schemeClr val="bg2">
                    <a:lumMod val="25000"/>
                  </a:schemeClr>
                </a:solidFill>
              </a:rPr>
              <a:t>Paillis de seigle</a:t>
            </a:r>
          </a:p>
        </p:txBody>
      </p:sp>
      <p:sp>
        <p:nvSpPr>
          <p:cNvPr id="27" name="ZoneTexte 26">
            <a:extLst>
              <a:ext uri="{FF2B5EF4-FFF2-40B4-BE49-F238E27FC236}">
                <a16:creationId xmlns:a16="http://schemas.microsoft.com/office/drawing/2014/main" id="{9F3A7761-3DA1-278F-66C3-1A6438FA58B4}"/>
              </a:ext>
            </a:extLst>
          </p:cNvPr>
          <p:cNvSpPr txBox="1"/>
          <p:nvPr/>
        </p:nvSpPr>
        <p:spPr>
          <a:xfrm>
            <a:off x="2527012" y="1443775"/>
            <a:ext cx="782026" cy="216000"/>
          </a:xfrm>
          <a:prstGeom prst="rect">
            <a:avLst/>
          </a:prstGeom>
          <a:solidFill>
            <a:schemeClr val="bg1"/>
          </a:solidFill>
        </p:spPr>
        <p:txBody>
          <a:bodyPr wrap="square" rtlCol="0">
            <a:spAutoFit/>
          </a:bodyPr>
          <a:lstStyle/>
          <a:p>
            <a:r>
              <a:rPr lang="fr-CA" sz="1200" dirty="0">
                <a:solidFill>
                  <a:schemeClr val="bg2">
                    <a:lumMod val="25000"/>
                  </a:schemeClr>
                </a:solidFill>
              </a:rPr>
              <a:t>Sol nu</a:t>
            </a:r>
          </a:p>
        </p:txBody>
      </p:sp>
      <p:pic>
        <p:nvPicPr>
          <p:cNvPr id="29" name="Image 28">
            <a:extLst>
              <a:ext uri="{FF2B5EF4-FFF2-40B4-BE49-F238E27FC236}">
                <a16:creationId xmlns:a16="http://schemas.microsoft.com/office/drawing/2014/main" id="{4B04E0B1-1B27-23DD-1B04-589956238462}"/>
              </a:ext>
            </a:extLst>
          </p:cNvPr>
          <p:cNvPicPr>
            <a:picLocks noChangeAspect="1"/>
          </p:cNvPicPr>
          <p:nvPr/>
        </p:nvPicPr>
        <p:blipFill>
          <a:blip r:embed="rId5"/>
          <a:stretch>
            <a:fillRect/>
          </a:stretch>
        </p:blipFill>
        <p:spPr>
          <a:xfrm>
            <a:off x="2359186" y="1550731"/>
            <a:ext cx="144000" cy="108000"/>
          </a:xfrm>
          <a:prstGeom prst="rect">
            <a:avLst/>
          </a:prstGeom>
        </p:spPr>
      </p:pic>
      <p:sp>
        <p:nvSpPr>
          <p:cNvPr id="30" name="Titre 1">
            <a:extLst>
              <a:ext uri="{FF2B5EF4-FFF2-40B4-BE49-F238E27FC236}">
                <a16:creationId xmlns:a16="http://schemas.microsoft.com/office/drawing/2014/main" id="{0B0D8C19-6407-A584-2C2D-35669B81B1D1}"/>
              </a:ext>
            </a:extLst>
          </p:cNvPr>
          <p:cNvSpPr txBox="1">
            <a:spLocks/>
          </p:cNvSpPr>
          <p:nvPr>
            <p:custDataLst>
              <p:tags r:id="rId2"/>
            </p:custDataLst>
          </p:nvPr>
        </p:nvSpPr>
        <p:spPr>
          <a:xfrm rot="16200000">
            <a:off x="-2052202" y="2274925"/>
            <a:ext cx="504506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sp>
        <p:nvSpPr>
          <p:cNvPr id="14" name="Flèche : bas 13">
            <a:extLst>
              <a:ext uri="{FF2B5EF4-FFF2-40B4-BE49-F238E27FC236}">
                <a16:creationId xmlns:a16="http://schemas.microsoft.com/office/drawing/2014/main" id="{917AA0D3-7EEF-60D4-34C4-19C3FE76BF31}"/>
              </a:ext>
            </a:extLst>
          </p:cNvPr>
          <p:cNvSpPr/>
          <p:nvPr/>
        </p:nvSpPr>
        <p:spPr>
          <a:xfrm>
            <a:off x="6921152" y="1420450"/>
            <a:ext cx="1357261" cy="2075785"/>
          </a:xfrm>
          <a:prstGeom prst="downArrow">
            <a:avLst>
              <a:gd name="adj1" fmla="val 82447"/>
              <a:gd name="adj2" fmla="val 16534"/>
            </a:avLst>
          </a:prstGeom>
          <a:gradFill>
            <a:gsLst>
              <a:gs pos="0">
                <a:schemeClr val="accent1">
                  <a:lumMod val="5000"/>
                  <a:lumOff val="95000"/>
                  <a:alpha val="0"/>
                </a:schemeClr>
              </a:gs>
              <a:gs pos="66000">
                <a:srgbClr val="FF0000"/>
              </a:gs>
              <a:gs pos="83000">
                <a:srgbClr val="FF0000"/>
              </a:gs>
              <a:gs pos="100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000" b="1" dirty="0"/>
              <a:t>                                ~ 4,2 X  </a:t>
            </a:r>
          </a:p>
        </p:txBody>
      </p:sp>
      <p:sp>
        <p:nvSpPr>
          <p:cNvPr id="3" name="Rectangle 2">
            <a:extLst>
              <a:ext uri="{FF2B5EF4-FFF2-40B4-BE49-F238E27FC236}">
                <a16:creationId xmlns:a16="http://schemas.microsoft.com/office/drawing/2014/main" id="{D51AD11E-A485-E9D5-D558-D52E713B1297}"/>
              </a:ext>
            </a:extLst>
          </p:cNvPr>
          <p:cNvSpPr/>
          <p:nvPr/>
        </p:nvSpPr>
        <p:spPr>
          <a:xfrm>
            <a:off x="2168102" y="1200099"/>
            <a:ext cx="5299498" cy="27250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descr="Une image contenant plein air, sol, plante, herbe&#10;&#10;Description générée automatiquement">
            <a:extLst>
              <a:ext uri="{FF2B5EF4-FFF2-40B4-BE49-F238E27FC236}">
                <a16:creationId xmlns:a16="http://schemas.microsoft.com/office/drawing/2014/main" id="{09629B94-87B8-A7E9-1E75-3B69F1BE13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7600" y="-11050"/>
            <a:ext cx="1709357" cy="1282018"/>
          </a:xfrm>
          <a:prstGeom prst="rect">
            <a:avLst/>
          </a:prstGeom>
        </p:spPr>
      </p:pic>
    </p:spTree>
    <p:extLst>
      <p:ext uri="{BB962C8B-B14F-4D97-AF65-F5344CB8AC3E}">
        <p14:creationId xmlns:p14="http://schemas.microsoft.com/office/powerpoint/2010/main" val="16651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F15DF-600A-AB84-A4EA-5A4EDDD3DD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273459-A4E9-2568-0C83-A61D1BD9DB0B}"/>
              </a:ext>
            </a:extLst>
          </p:cNvPr>
          <p:cNvSpPr>
            <a:spLocks noGrp="1"/>
          </p:cNvSpPr>
          <p:nvPr>
            <p:ph type="title"/>
          </p:nvPr>
        </p:nvSpPr>
        <p:spPr/>
        <p:txBody>
          <a:bodyPr/>
          <a:lstStyle/>
          <a:p>
            <a:r>
              <a:rPr lang="fr-CA" dirty="0"/>
              <a:t>Récolte</a:t>
            </a:r>
          </a:p>
        </p:txBody>
      </p:sp>
      <p:sp>
        <p:nvSpPr>
          <p:cNvPr id="4" name="Espace réservé du numéro de diapositive 3">
            <a:extLst>
              <a:ext uri="{FF2B5EF4-FFF2-40B4-BE49-F238E27FC236}">
                <a16:creationId xmlns:a16="http://schemas.microsoft.com/office/drawing/2014/main" id="{A7F31246-2053-F3EA-E6FE-B73080903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24</a:t>
            </a:fld>
            <a:endParaRPr lang="fr-CA"/>
          </a:p>
        </p:txBody>
      </p:sp>
      <p:sp>
        <p:nvSpPr>
          <p:cNvPr id="5" name="Titre 1">
            <a:extLst>
              <a:ext uri="{FF2B5EF4-FFF2-40B4-BE49-F238E27FC236}">
                <a16:creationId xmlns:a16="http://schemas.microsoft.com/office/drawing/2014/main" id="{10D43C87-410E-B2D6-2823-5A084D43115C}"/>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graphicFrame>
        <p:nvGraphicFramePr>
          <p:cNvPr id="7" name="Graphique 6">
            <a:extLst>
              <a:ext uri="{FF2B5EF4-FFF2-40B4-BE49-F238E27FC236}">
                <a16:creationId xmlns:a16="http://schemas.microsoft.com/office/drawing/2014/main" id="{3E6A8C7B-52CF-F3E0-3982-49D1B1C0312E}"/>
              </a:ext>
            </a:extLst>
          </p:cNvPr>
          <p:cNvGraphicFramePr>
            <a:graphicFrameLocks/>
          </p:cNvGraphicFramePr>
          <p:nvPr>
            <p:extLst>
              <p:ext uri="{D42A27DB-BD31-4B8C-83A1-F6EECF244321}">
                <p14:modId xmlns:p14="http://schemas.microsoft.com/office/powerpoint/2010/main" val="3287648470"/>
              </p:ext>
            </p:extLst>
          </p:nvPr>
        </p:nvGraphicFramePr>
        <p:xfrm>
          <a:off x="1003300" y="920213"/>
          <a:ext cx="3916082" cy="36566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phique 9">
            <a:extLst>
              <a:ext uri="{FF2B5EF4-FFF2-40B4-BE49-F238E27FC236}">
                <a16:creationId xmlns:a16="http://schemas.microsoft.com/office/drawing/2014/main" id="{B21536CE-C10F-109A-1D73-DF0285B2DC4A}"/>
              </a:ext>
            </a:extLst>
          </p:cNvPr>
          <p:cNvGraphicFramePr>
            <a:graphicFrameLocks/>
          </p:cNvGraphicFramePr>
          <p:nvPr>
            <p:extLst>
              <p:ext uri="{D42A27DB-BD31-4B8C-83A1-F6EECF244321}">
                <p14:modId xmlns:p14="http://schemas.microsoft.com/office/powerpoint/2010/main" val="3305893602"/>
              </p:ext>
            </p:extLst>
          </p:nvPr>
        </p:nvGraphicFramePr>
        <p:xfrm>
          <a:off x="4931062" y="942162"/>
          <a:ext cx="3593425" cy="3634700"/>
        </p:xfrm>
        <a:graphic>
          <a:graphicData uri="http://schemas.openxmlformats.org/drawingml/2006/chart">
            <c:chart xmlns:c="http://schemas.openxmlformats.org/drawingml/2006/chart" xmlns:r="http://schemas.openxmlformats.org/officeDocument/2006/relationships" r:id="rId5"/>
          </a:graphicData>
        </a:graphic>
      </p:graphicFrame>
      <p:sp>
        <p:nvSpPr>
          <p:cNvPr id="11" name="ZoneTexte 10">
            <a:extLst>
              <a:ext uri="{FF2B5EF4-FFF2-40B4-BE49-F238E27FC236}">
                <a16:creationId xmlns:a16="http://schemas.microsoft.com/office/drawing/2014/main" id="{B6A242A2-0965-20F6-504F-F2DA8FE9C268}"/>
              </a:ext>
            </a:extLst>
          </p:cNvPr>
          <p:cNvSpPr txBox="1"/>
          <p:nvPr/>
        </p:nvSpPr>
        <p:spPr>
          <a:xfrm>
            <a:off x="2652835" y="1141150"/>
            <a:ext cx="377026" cy="300082"/>
          </a:xfrm>
          <a:prstGeom prst="rect">
            <a:avLst/>
          </a:prstGeom>
          <a:noFill/>
        </p:spPr>
        <p:txBody>
          <a:bodyPr wrap="none" rtlCol="0">
            <a:spAutoFit/>
          </a:bodyPr>
          <a:lstStyle/>
          <a:p>
            <a:r>
              <a:rPr lang="fr-FR" dirty="0">
                <a:solidFill>
                  <a:schemeClr val="tx2">
                    <a:lumMod val="50000"/>
                  </a:schemeClr>
                </a:solidFill>
              </a:rPr>
              <a:t>NS</a:t>
            </a:r>
            <a:endParaRPr lang="fr-CA" dirty="0">
              <a:solidFill>
                <a:schemeClr val="tx2">
                  <a:lumMod val="50000"/>
                </a:schemeClr>
              </a:solidFill>
            </a:endParaRPr>
          </a:p>
        </p:txBody>
      </p:sp>
      <p:sp>
        <p:nvSpPr>
          <p:cNvPr id="12" name="ZoneTexte 11">
            <a:extLst>
              <a:ext uri="{FF2B5EF4-FFF2-40B4-BE49-F238E27FC236}">
                <a16:creationId xmlns:a16="http://schemas.microsoft.com/office/drawing/2014/main" id="{9E61C4DF-4D6D-C22C-034C-1BD4CE323B09}"/>
              </a:ext>
            </a:extLst>
          </p:cNvPr>
          <p:cNvSpPr txBox="1"/>
          <p:nvPr/>
        </p:nvSpPr>
        <p:spPr>
          <a:xfrm>
            <a:off x="7053385" y="1141150"/>
            <a:ext cx="377026" cy="300082"/>
          </a:xfrm>
          <a:prstGeom prst="rect">
            <a:avLst/>
          </a:prstGeom>
          <a:noFill/>
        </p:spPr>
        <p:txBody>
          <a:bodyPr wrap="none" rtlCol="0">
            <a:spAutoFit/>
          </a:bodyPr>
          <a:lstStyle/>
          <a:p>
            <a:r>
              <a:rPr lang="fr-FR" dirty="0">
                <a:solidFill>
                  <a:schemeClr val="tx2">
                    <a:lumMod val="50000"/>
                  </a:schemeClr>
                </a:solidFill>
              </a:rPr>
              <a:t>NS</a:t>
            </a:r>
            <a:endParaRPr lang="fr-CA" dirty="0">
              <a:solidFill>
                <a:schemeClr val="tx2">
                  <a:lumMod val="50000"/>
                </a:schemeClr>
              </a:solidFill>
            </a:endParaRPr>
          </a:p>
        </p:txBody>
      </p:sp>
      <p:sp>
        <p:nvSpPr>
          <p:cNvPr id="13" name="ZoneTexte 12">
            <a:extLst>
              <a:ext uri="{FF2B5EF4-FFF2-40B4-BE49-F238E27FC236}">
                <a16:creationId xmlns:a16="http://schemas.microsoft.com/office/drawing/2014/main" id="{701EB3D4-7B7F-269A-CAF9-F71D7A3D1E0B}"/>
              </a:ext>
            </a:extLst>
          </p:cNvPr>
          <p:cNvSpPr txBox="1"/>
          <p:nvPr/>
        </p:nvSpPr>
        <p:spPr>
          <a:xfrm>
            <a:off x="879066" y="4779825"/>
            <a:ext cx="3987887" cy="276999"/>
          </a:xfrm>
          <a:prstGeom prst="rect">
            <a:avLst/>
          </a:prstGeom>
          <a:noFill/>
        </p:spPr>
        <p:txBody>
          <a:bodyPr wrap="none" rtlCol="0">
            <a:spAutoFit/>
          </a:bodyPr>
          <a:lstStyle/>
          <a:p>
            <a:r>
              <a:rPr lang="fr-FR" sz="1200" dirty="0">
                <a:solidFill>
                  <a:schemeClr val="tx2">
                    <a:lumMod val="50000"/>
                  </a:schemeClr>
                </a:solidFill>
              </a:rPr>
              <a:t>NS : Nb de fruits vendables, non vendables et totaux P &gt; 0,45</a:t>
            </a:r>
            <a:endParaRPr lang="fr-CA" sz="1200" dirty="0">
              <a:solidFill>
                <a:schemeClr val="tx2">
                  <a:lumMod val="50000"/>
                </a:schemeClr>
              </a:solidFill>
            </a:endParaRPr>
          </a:p>
        </p:txBody>
      </p:sp>
      <p:sp>
        <p:nvSpPr>
          <p:cNvPr id="14" name="ZoneTexte 13">
            <a:extLst>
              <a:ext uri="{FF2B5EF4-FFF2-40B4-BE49-F238E27FC236}">
                <a16:creationId xmlns:a16="http://schemas.microsoft.com/office/drawing/2014/main" id="{B8A9FFFC-39CE-4C41-4B85-C8B4672CF5E4}"/>
              </a:ext>
            </a:extLst>
          </p:cNvPr>
          <p:cNvSpPr txBox="1"/>
          <p:nvPr/>
        </p:nvSpPr>
        <p:spPr>
          <a:xfrm>
            <a:off x="5808361" y="4775850"/>
            <a:ext cx="2335126" cy="276999"/>
          </a:xfrm>
          <a:prstGeom prst="rect">
            <a:avLst/>
          </a:prstGeom>
          <a:noFill/>
        </p:spPr>
        <p:txBody>
          <a:bodyPr wrap="none" rtlCol="0">
            <a:spAutoFit/>
          </a:bodyPr>
          <a:lstStyle/>
          <a:p>
            <a:r>
              <a:rPr lang="fr-FR" sz="1200" dirty="0">
                <a:solidFill>
                  <a:schemeClr val="tx2">
                    <a:lumMod val="50000"/>
                  </a:schemeClr>
                </a:solidFill>
              </a:rPr>
              <a:t>NS : Rendement vendable P = 0,64</a:t>
            </a:r>
            <a:endParaRPr lang="fr-CA" sz="1200" dirty="0">
              <a:solidFill>
                <a:schemeClr val="tx2">
                  <a:lumMod val="50000"/>
                </a:schemeClr>
              </a:solidFill>
            </a:endParaRPr>
          </a:p>
        </p:txBody>
      </p:sp>
      <p:pic>
        <p:nvPicPr>
          <p:cNvPr id="15" name="Image 14" descr="Une image contenant plein air, herbe, plante, sol&#10;&#10;Description générée automatiquement">
            <a:extLst>
              <a:ext uri="{FF2B5EF4-FFF2-40B4-BE49-F238E27FC236}">
                <a16:creationId xmlns:a16="http://schemas.microsoft.com/office/drawing/2014/main" id="{1699D330-936C-D883-A72E-1A4EB24665F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078652" y="5990"/>
            <a:ext cx="1065348" cy="1123560"/>
          </a:xfrm>
          <a:prstGeom prst="rect">
            <a:avLst/>
          </a:prstGeom>
        </p:spPr>
      </p:pic>
      <p:sp>
        <p:nvSpPr>
          <p:cNvPr id="3" name="Rectangle 2">
            <a:extLst>
              <a:ext uri="{FF2B5EF4-FFF2-40B4-BE49-F238E27FC236}">
                <a16:creationId xmlns:a16="http://schemas.microsoft.com/office/drawing/2014/main" id="{7EDB3909-58EE-7D85-EF98-9E53C2E116B6}"/>
              </a:ext>
            </a:extLst>
          </p:cNvPr>
          <p:cNvSpPr/>
          <p:nvPr/>
        </p:nvSpPr>
        <p:spPr>
          <a:xfrm>
            <a:off x="7430411" y="4258962"/>
            <a:ext cx="648241" cy="3000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9E6FF8BF-FAAC-2E47-5549-36EA06864144}"/>
              </a:ext>
            </a:extLst>
          </p:cNvPr>
          <p:cNvSpPr txBox="1"/>
          <p:nvPr/>
        </p:nvSpPr>
        <p:spPr>
          <a:xfrm>
            <a:off x="7377325" y="4226052"/>
            <a:ext cx="696024" cy="338554"/>
          </a:xfrm>
          <a:prstGeom prst="rect">
            <a:avLst/>
          </a:prstGeom>
          <a:noFill/>
        </p:spPr>
        <p:txBody>
          <a:bodyPr wrap="none" rtlCol="0">
            <a:spAutoFit/>
          </a:bodyPr>
          <a:lstStyle/>
          <a:p>
            <a:r>
              <a:rPr lang="fr-CA" sz="1600" dirty="0">
                <a:solidFill>
                  <a:schemeClr val="bg2">
                    <a:lumMod val="10000"/>
                  </a:schemeClr>
                </a:solidFill>
              </a:rPr>
              <a:t>Sol nu</a:t>
            </a:r>
          </a:p>
        </p:txBody>
      </p:sp>
    </p:spTree>
    <p:extLst>
      <p:ext uri="{BB962C8B-B14F-4D97-AF65-F5344CB8AC3E}">
        <p14:creationId xmlns:p14="http://schemas.microsoft.com/office/powerpoint/2010/main" val="390039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2" grpId="0"/>
      <p:bldP spid="14" grpId="0"/>
      <p:bldP spid="3"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1C3F2F-B234-2408-0BB2-9ACAAF671B8F}"/>
              </a:ext>
            </a:extLst>
          </p:cNvPr>
          <p:cNvSpPr>
            <a:spLocks noGrp="1"/>
          </p:cNvSpPr>
          <p:nvPr>
            <p:ph type="title"/>
          </p:nvPr>
        </p:nvSpPr>
        <p:spPr/>
        <p:txBody>
          <a:bodyPr/>
          <a:lstStyle/>
          <a:p>
            <a:r>
              <a:rPr lang="fr-CA" dirty="0"/>
              <a:t>Récolte</a:t>
            </a:r>
            <a:br>
              <a:rPr lang="fr-CA" dirty="0"/>
            </a:br>
            <a:r>
              <a:rPr lang="fr-CA" sz="2000" b="0" dirty="0"/>
              <a:t>Pourcentages des défauts sur fruits non-vendables</a:t>
            </a:r>
            <a:br>
              <a:rPr lang="fr-CA" dirty="0"/>
            </a:br>
            <a:endParaRPr lang="fr-CA" dirty="0"/>
          </a:p>
        </p:txBody>
      </p:sp>
      <p:sp>
        <p:nvSpPr>
          <p:cNvPr id="4" name="Espace réservé du numéro de diapositive 3">
            <a:extLst>
              <a:ext uri="{FF2B5EF4-FFF2-40B4-BE49-F238E27FC236}">
                <a16:creationId xmlns:a16="http://schemas.microsoft.com/office/drawing/2014/main" id="{764CF6DE-EF61-F1A5-832F-9FAB110ECB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25</a:t>
            </a:fld>
            <a:endParaRPr lang="fr-CA"/>
          </a:p>
        </p:txBody>
      </p:sp>
      <p:sp>
        <p:nvSpPr>
          <p:cNvPr id="5" name="Titre 1">
            <a:extLst>
              <a:ext uri="{FF2B5EF4-FFF2-40B4-BE49-F238E27FC236}">
                <a16:creationId xmlns:a16="http://schemas.microsoft.com/office/drawing/2014/main" id="{46E53EB6-3F07-1AC8-EBEC-2ABD486D17B8}"/>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graphicFrame>
        <p:nvGraphicFramePr>
          <p:cNvPr id="7" name="Tableau 6">
            <a:extLst>
              <a:ext uri="{FF2B5EF4-FFF2-40B4-BE49-F238E27FC236}">
                <a16:creationId xmlns:a16="http://schemas.microsoft.com/office/drawing/2014/main" id="{C6D979FB-BB98-5CA9-965D-2B9EEE109192}"/>
              </a:ext>
            </a:extLst>
          </p:cNvPr>
          <p:cNvGraphicFramePr>
            <a:graphicFrameLocks noGrp="1"/>
          </p:cNvGraphicFramePr>
          <p:nvPr>
            <p:extLst>
              <p:ext uri="{D42A27DB-BD31-4B8C-83A1-F6EECF244321}">
                <p14:modId xmlns:p14="http://schemas.microsoft.com/office/powerpoint/2010/main" val="4081696334"/>
              </p:ext>
            </p:extLst>
          </p:nvPr>
        </p:nvGraphicFramePr>
        <p:xfrm>
          <a:off x="1514089" y="1533525"/>
          <a:ext cx="6629398" cy="2823611"/>
        </p:xfrm>
        <a:graphic>
          <a:graphicData uri="http://schemas.openxmlformats.org/drawingml/2006/table">
            <a:tbl>
              <a:tblPr firstRow="1" bandRow="1">
                <a:tableStyleId>{5C22544A-7EE6-4342-B048-85BDC9FD1C3A}</a:tableStyleId>
              </a:tblPr>
              <a:tblGrid>
                <a:gridCol w="2704258">
                  <a:extLst>
                    <a:ext uri="{9D8B030D-6E8A-4147-A177-3AD203B41FA5}">
                      <a16:colId xmlns:a16="http://schemas.microsoft.com/office/drawing/2014/main" val="779467148"/>
                    </a:ext>
                  </a:extLst>
                </a:gridCol>
                <a:gridCol w="1962570">
                  <a:extLst>
                    <a:ext uri="{9D8B030D-6E8A-4147-A177-3AD203B41FA5}">
                      <a16:colId xmlns:a16="http://schemas.microsoft.com/office/drawing/2014/main" val="2947778263"/>
                    </a:ext>
                  </a:extLst>
                </a:gridCol>
                <a:gridCol w="1962570">
                  <a:extLst>
                    <a:ext uri="{9D8B030D-6E8A-4147-A177-3AD203B41FA5}">
                      <a16:colId xmlns:a16="http://schemas.microsoft.com/office/drawing/2014/main" val="489202020"/>
                    </a:ext>
                  </a:extLst>
                </a:gridCol>
              </a:tblGrid>
              <a:tr h="403373">
                <a:tc rowSpan="2">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Défaut</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ctr"/>
                </a:tc>
                <a:tc>
                  <a:txBody>
                    <a:bodyPr/>
                    <a:lstStyle/>
                    <a:p>
                      <a:pPr algn="ctr" fontAlgn="b"/>
                      <a:r>
                        <a:rPr lang="fr-CA" sz="2000" u="none" strike="noStrike">
                          <a:effectLst/>
                          <a:latin typeface="Calibri" panose="020F0502020204030204" pitchFamily="34" charset="0"/>
                          <a:ea typeface="Calibri" panose="020F0502020204030204" pitchFamily="34" charset="0"/>
                          <a:cs typeface="Calibri" panose="020F0502020204030204" pitchFamily="34" charset="0"/>
                        </a:rPr>
                        <a:t>Seigle</a:t>
                      </a:r>
                      <a:endParaRPr lang="fr-CA"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a:effectLst/>
                          <a:latin typeface="Calibri" panose="020F0502020204030204" pitchFamily="34" charset="0"/>
                          <a:ea typeface="Calibri" panose="020F0502020204030204" pitchFamily="34" charset="0"/>
                          <a:cs typeface="Calibri" panose="020F0502020204030204" pitchFamily="34" charset="0"/>
                        </a:rPr>
                        <a:t>Sol Nu</a:t>
                      </a:r>
                      <a:endParaRPr lang="fr-CA"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extLst>
                  <a:ext uri="{0D108BD9-81ED-4DB2-BD59-A6C34878D82A}">
                    <a16:rowId xmlns:a16="http://schemas.microsoft.com/office/drawing/2014/main" val="3667295973"/>
                  </a:ext>
                </a:extLst>
              </a:tr>
              <a:tr h="403373">
                <a:tc vMerge="1">
                  <a:txBody>
                    <a:bodyPr/>
                    <a:lstStyle/>
                    <a:p>
                      <a:endParaRPr dirty="0"/>
                    </a:p>
                  </a:txBody>
                  <a:tcPr marL="16596" marR="16596" marT="16596" marB="0" anchor="b"/>
                </a:tc>
                <a:tc gridSpan="2">
                  <a:txBody>
                    <a:bodyPr/>
                    <a:lstStyle/>
                    <a:p>
                      <a:pPr algn="ctr" fontAlgn="b"/>
                      <a:r>
                        <a:rPr lang="fr-CA" sz="2000" u="none" strike="noStrike">
                          <a:effectLst/>
                          <a:latin typeface="Calibri" panose="020F0502020204030204" pitchFamily="34" charset="0"/>
                          <a:ea typeface="Calibri" panose="020F0502020204030204" pitchFamily="34" charset="0"/>
                          <a:cs typeface="Calibri" panose="020F0502020204030204" pitchFamily="34" charset="0"/>
                        </a:rPr>
                        <a:t>% (± E.T.)</a:t>
                      </a:r>
                      <a:endParaRPr lang="fr-CA"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hMerge="1">
                  <a:txBody>
                    <a:bodyPr/>
                    <a:lstStyle/>
                    <a:p>
                      <a:endParaRPr lang="fr-CA"/>
                    </a:p>
                  </a:txBody>
                  <a:tcPr/>
                </a:tc>
                <a:extLst>
                  <a:ext uri="{0D108BD9-81ED-4DB2-BD59-A6C34878D82A}">
                    <a16:rowId xmlns:a16="http://schemas.microsoft.com/office/drawing/2014/main" val="2394693630"/>
                  </a:ext>
                </a:extLst>
              </a:tr>
              <a:tr h="403373">
                <a:tc>
                  <a:txBody>
                    <a:bodyPr/>
                    <a:lstStyle/>
                    <a:p>
                      <a:pPr algn="l" fontAlgn="b"/>
                      <a:r>
                        <a:rPr lang="fr-CA" sz="2000" u="none" strike="noStrike">
                          <a:effectLst/>
                          <a:latin typeface="Calibri" panose="020F0502020204030204" pitchFamily="34" charset="0"/>
                          <a:ea typeface="Calibri" panose="020F0502020204030204" pitchFamily="34" charset="0"/>
                          <a:cs typeface="Calibri" panose="020F0502020204030204" pitchFamily="34" charset="0"/>
                        </a:rPr>
                        <a:t>Immature</a:t>
                      </a:r>
                      <a:endParaRPr lang="fr-CA"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14,9 (2,4)</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16,1 (3,6)</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extLst>
                  <a:ext uri="{0D108BD9-81ED-4DB2-BD59-A6C34878D82A}">
                    <a16:rowId xmlns:a16="http://schemas.microsoft.com/office/drawing/2014/main" val="3959374695"/>
                  </a:ext>
                </a:extLst>
              </a:tr>
              <a:tr h="403373">
                <a:tc>
                  <a:txBody>
                    <a:bodyPr/>
                    <a:lstStyle/>
                    <a:p>
                      <a:pPr algn="l"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Flétrissement bactérien</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1,1 (1,1)</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0,0 (0,0)</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extLst>
                  <a:ext uri="{0D108BD9-81ED-4DB2-BD59-A6C34878D82A}">
                    <a16:rowId xmlns:a16="http://schemas.microsoft.com/office/drawing/2014/main" val="3438595702"/>
                  </a:ext>
                </a:extLst>
              </a:tr>
              <a:tr h="403373">
                <a:tc>
                  <a:txBody>
                    <a:bodyPr/>
                    <a:lstStyle/>
                    <a:p>
                      <a:pPr algn="l"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Dommage CRC</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0,0 (0,0)</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a:effectLst/>
                          <a:latin typeface="Calibri" panose="020F0502020204030204" pitchFamily="34" charset="0"/>
                          <a:ea typeface="Calibri" panose="020F0502020204030204" pitchFamily="34" charset="0"/>
                          <a:cs typeface="Calibri" panose="020F0502020204030204" pitchFamily="34" charset="0"/>
                        </a:rPr>
                        <a:t>2,5 (1,7)</a:t>
                      </a:r>
                      <a:endParaRPr lang="fr-CA"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extLst>
                  <a:ext uri="{0D108BD9-81ED-4DB2-BD59-A6C34878D82A}">
                    <a16:rowId xmlns:a16="http://schemas.microsoft.com/office/drawing/2014/main" val="4108144358"/>
                  </a:ext>
                </a:extLst>
              </a:tr>
              <a:tr h="403373">
                <a:tc>
                  <a:txBody>
                    <a:bodyPr/>
                    <a:lstStyle/>
                    <a:p>
                      <a:pPr algn="l"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Autres pathologies</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0,5 (0,5)</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a:effectLst/>
                          <a:latin typeface="Calibri" panose="020F0502020204030204" pitchFamily="34" charset="0"/>
                          <a:ea typeface="Calibri" panose="020F0502020204030204" pitchFamily="34" charset="0"/>
                          <a:cs typeface="Calibri" panose="020F0502020204030204" pitchFamily="34" charset="0"/>
                        </a:rPr>
                        <a:t>2,7 (1,1)</a:t>
                      </a:r>
                      <a:endParaRPr lang="fr-CA"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extLst>
                  <a:ext uri="{0D108BD9-81ED-4DB2-BD59-A6C34878D82A}">
                    <a16:rowId xmlns:a16="http://schemas.microsoft.com/office/drawing/2014/main" val="3806247636"/>
                  </a:ext>
                </a:extLst>
              </a:tr>
              <a:tr h="403373">
                <a:tc>
                  <a:txBody>
                    <a:bodyPr/>
                    <a:lstStyle/>
                    <a:p>
                      <a:pPr algn="l"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Fissure</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0,0 (0,0)</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tc>
                  <a:txBody>
                    <a:bodyPr/>
                    <a:lstStyle/>
                    <a:p>
                      <a:pPr algn="ctr" fontAlgn="b"/>
                      <a:r>
                        <a:rPr lang="fr-CA" sz="2000" u="none" strike="noStrike" dirty="0">
                          <a:effectLst/>
                          <a:latin typeface="Calibri" panose="020F0502020204030204" pitchFamily="34" charset="0"/>
                          <a:ea typeface="Calibri" panose="020F0502020204030204" pitchFamily="34" charset="0"/>
                          <a:cs typeface="Calibri" panose="020F0502020204030204" pitchFamily="34" charset="0"/>
                        </a:rPr>
                        <a:t>0,4 (0,4)</a:t>
                      </a:r>
                      <a:endParaRPr lang="fr-CA"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596" marR="16596" marT="16596" marB="0" anchor="b"/>
                </a:tc>
                <a:extLst>
                  <a:ext uri="{0D108BD9-81ED-4DB2-BD59-A6C34878D82A}">
                    <a16:rowId xmlns:a16="http://schemas.microsoft.com/office/drawing/2014/main" val="2431956728"/>
                  </a:ext>
                </a:extLst>
              </a:tr>
            </a:tbl>
          </a:graphicData>
        </a:graphic>
      </p:graphicFrame>
      <p:pic>
        <p:nvPicPr>
          <p:cNvPr id="3" name="Image 2" descr="Une image contenant plein air, herbe, plante, sol&#10;&#10;Description générée automatiquement">
            <a:extLst>
              <a:ext uri="{FF2B5EF4-FFF2-40B4-BE49-F238E27FC236}">
                <a16:creationId xmlns:a16="http://schemas.microsoft.com/office/drawing/2014/main" id="{88E5CC56-2D92-A99F-FC42-95CFA9ACCED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078652" y="5990"/>
            <a:ext cx="1065348" cy="1123560"/>
          </a:xfrm>
          <a:prstGeom prst="rect">
            <a:avLst/>
          </a:prstGeom>
        </p:spPr>
      </p:pic>
    </p:spTree>
    <p:extLst>
      <p:ext uri="{BB962C8B-B14F-4D97-AF65-F5344CB8AC3E}">
        <p14:creationId xmlns:p14="http://schemas.microsoft.com/office/powerpoint/2010/main" val="268106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4474A-D518-B6A2-9DF3-F4A130B983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BA4EABF-CECF-33E3-98C3-75F279C6C220}"/>
              </a:ext>
            </a:extLst>
          </p:cNvPr>
          <p:cNvSpPr>
            <a:spLocks noGrp="1"/>
          </p:cNvSpPr>
          <p:nvPr>
            <p:ph type="title"/>
          </p:nvPr>
        </p:nvSpPr>
        <p:spPr/>
        <p:txBody>
          <a:bodyPr/>
          <a:lstStyle/>
          <a:p>
            <a:r>
              <a:rPr lang="fr-CA" dirty="0"/>
              <a:t>Prédateurs - Coccinelles</a:t>
            </a:r>
          </a:p>
        </p:txBody>
      </p:sp>
      <p:sp>
        <p:nvSpPr>
          <p:cNvPr id="4" name="Espace réservé du numéro de diapositive 3">
            <a:extLst>
              <a:ext uri="{FF2B5EF4-FFF2-40B4-BE49-F238E27FC236}">
                <a16:creationId xmlns:a16="http://schemas.microsoft.com/office/drawing/2014/main" id="{0E9810B7-3B22-1643-7C4E-F832A0ED52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26</a:t>
            </a:fld>
            <a:endParaRPr lang="fr-CA"/>
          </a:p>
        </p:txBody>
      </p:sp>
      <p:sp>
        <p:nvSpPr>
          <p:cNvPr id="5" name="Titre 1">
            <a:extLst>
              <a:ext uri="{FF2B5EF4-FFF2-40B4-BE49-F238E27FC236}">
                <a16:creationId xmlns:a16="http://schemas.microsoft.com/office/drawing/2014/main" id="{2ADBFC70-DC70-3401-84DB-4A94A2DDF469}"/>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graphicFrame>
        <p:nvGraphicFramePr>
          <p:cNvPr id="6" name="Graphique 5">
            <a:extLst>
              <a:ext uri="{FF2B5EF4-FFF2-40B4-BE49-F238E27FC236}">
                <a16:creationId xmlns:a16="http://schemas.microsoft.com/office/drawing/2014/main" id="{9D126354-191E-193B-E23C-6A5E68CF212E}"/>
              </a:ext>
            </a:extLst>
          </p:cNvPr>
          <p:cNvGraphicFramePr>
            <a:graphicFrameLocks/>
          </p:cNvGraphicFramePr>
          <p:nvPr>
            <p:extLst>
              <p:ext uri="{D42A27DB-BD31-4B8C-83A1-F6EECF244321}">
                <p14:modId xmlns:p14="http://schemas.microsoft.com/office/powerpoint/2010/main" val="377860859"/>
              </p:ext>
            </p:extLst>
          </p:nvPr>
        </p:nvGraphicFramePr>
        <p:xfrm>
          <a:off x="1031875" y="862175"/>
          <a:ext cx="6484258" cy="399785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a:extLst>
              <a:ext uri="{FF2B5EF4-FFF2-40B4-BE49-F238E27FC236}">
                <a16:creationId xmlns:a16="http://schemas.microsoft.com/office/drawing/2014/main" id="{B4A02675-28DB-6D8B-2B4D-D8882C298AA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45378" y="54075"/>
            <a:ext cx="1298475" cy="12984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38332B6-2F0A-2C77-63C3-B538AF94C74D}"/>
              </a:ext>
            </a:extLst>
          </p:cNvPr>
          <p:cNvSpPr txBox="1"/>
          <p:nvPr/>
        </p:nvSpPr>
        <p:spPr>
          <a:xfrm>
            <a:off x="7633066" y="4921250"/>
            <a:ext cx="918841" cy="215444"/>
          </a:xfrm>
          <a:prstGeom prst="rect">
            <a:avLst/>
          </a:prstGeom>
          <a:noFill/>
        </p:spPr>
        <p:txBody>
          <a:bodyPr wrap="none" rtlCol="0">
            <a:spAutoFit/>
          </a:bodyPr>
          <a:lstStyle/>
          <a:p>
            <a:r>
              <a:rPr lang="fr-FR" sz="800" dirty="0">
                <a:solidFill>
                  <a:schemeClr val="bg1">
                    <a:lumMod val="65000"/>
                  </a:schemeClr>
                </a:solidFill>
              </a:rPr>
              <a:t>Photo: </a:t>
            </a:r>
            <a:r>
              <a:rPr lang="fr-FR" sz="800" dirty="0" err="1">
                <a:solidFill>
                  <a:schemeClr val="bg1">
                    <a:lumMod val="65000"/>
                  </a:schemeClr>
                </a:solidFill>
              </a:rPr>
              <a:t>iNaturalist</a:t>
            </a:r>
            <a:endParaRPr lang="fr-CA" sz="800" dirty="0">
              <a:solidFill>
                <a:schemeClr val="bg1">
                  <a:lumMod val="65000"/>
                </a:schemeClr>
              </a:solidFill>
            </a:endParaRPr>
          </a:p>
        </p:txBody>
      </p:sp>
      <p:sp>
        <p:nvSpPr>
          <p:cNvPr id="3" name="ZoneTexte 2">
            <a:extLst>
              <a:ext uri="{FF2B5EF4-FFF2-40B4-BE49-F238E27FC236}">
                <a16:creationId xmlns:a16="http://schemas.microsoft.com/office/drawing/2014/main" id="{5BFCD800-7FFA-7345-BDEE-1FA9209D6A8C}"/>
              </a:ext>
            </a:extLst>
          </p:cNvPr>
          <p:cNvSpPr txBox="1"/>
          <p:nvPr/>
        </p:nvSpPr>
        <p:spPr>
          <a:xfrm>
            <a:off x="7431672" y="2143690"/>
            <a:ext cx="1712328" cy="769441"/>
          </a:xfrm>
          <a:prstGeom prst="rect">
            <a:avLst/>
          </a:prstGeom>
          <a:noFill/>
        </p:spPr>
        <p:txBody>
          <a:bodyPr wrap="none" rtlCol="0">
            <a:spAutoFit/>
          </a:bodyPr>
          <a:lstStyle/>
          <a:p>
            <a:r>
              <a:rPr lang="fr-CA" sz="1100" dirty="0" err="1">
                <a:solidFill>
                  <a:schemeClr val="bg2">
                    <a:lumMod val="10000"/>
                  </a:schemeClr>
                </a:solidFill>
              </a:rPr>
              <a:t>Cmac</a:t>
            </a:r>
            <a:r>
              <a:rPr lang="fr-CA" sz="1100" dirty="0">
                <a:solidFill>
                  <a:schemeClr val="bg2">
                    <a:lumMod val="10000"/>
                  </a:schemeClr>
                </a:solidFill>
              </a:rPr>
              <a:t>: Coccinelle maculée</a:t>
            </a:r>
          </a:p>
          <a:p>
            <a:r>
              <a:rPr lang="fr-CA" sz="1100" dirty="0">
                <a:solidFill>
                  <a:schemeClr val="bg2">
                    <a:lumMod val="10000"/>
                  </a:schemeClr>
                </a:solidFill>
              </a:rPr>
              <a:t>P14: Coccinelle à 14 points</a:t>
            </a:r>
          </a:p>
          <a:p>
            <a:r>
              <a:rPr lang="fr-CA" sz="1100" dirty="0">
                <a:solidFill>
                  <a:schemeClr val="bg2">
                    <a:lumMod val="10000"/>
                  </a:schemeClr>
                </a:solidFill>
              </a:rPr>
              <a:t>Ha: Coccinelle asiatique</a:t>
            </a:r>
          </a:p>
          <a:p>
            <a:r>
              <a:rPr lang="fr-CA" sz="1100" dirty="0">
                <a:solidFill>
                  <a:schemeClr val="bg2">
                    <a:lumMod val="10000"/>
                  </a:schemeClr>
                </a:solidFill>
              </a:rPr>
              <a:t>C7: Coccinelle à 7 points</a:t>
            </a:r>
          </a:p>
        </p:txBody>
      </p:sp>
    </p:spTree>
    <p:extLst>
      <p:ext uri="{BB962C8B-B14F-4D97-AF65-F5344CB8AC3E}">
        <p14:creationId xmlns:p14="http://schemas.microsoft.com/office/powerpoint/2010/main" val="4247750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B10F8-0F9F-D0C2-CF00-AD8578ED162B}"/>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9CBB25B5-9A94-3C98-7322-414BD3237C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6200000">
            <a:off x="7340549" y="3385240"/>
            <a:ext cx="2142487" cy="137403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93A0E138-9CEF-D342-9AFB-BA13C57AD32A}"/>
              </a:ext>
            </a:extLst>
          </p:cNvPr>
          <p:cNvSpPr>
            <a:spLocks noGrp="1"/>
          </p:cNvSpPr>
          <p:nvPr>
            <p:ph type="title"/>
          </p:nvPr>
        </p:nvSpPr>
        <p:spPr>
          <a:xfrm>
            <a:off x="1031875" y="86675"/>
            <a:ext cx="7609800" cy="618600"/>
          </a:xfrm>
        </p:spPr>
        <p:txBody>
          <a:bodyPr/>
          <a:lstStyle/>
          <a:p>
            <a:r>
              <a:rPr lang="fr-CA" dirty="0"/>
              <a:t>Prédateurs – Pièges fosses</a:t>
            </a:r>
          </a:p>
        </p:txBody>
      </p:sp>
      <p:sp>
        <p:nvSpPr>
          <p:cNvPr id="4" name="Espace réservé du numéro de diapositive 3">
            <a:extLst>
              <a:ext uri="{FF2B5EF4-FFF2-40B4-BE49-F238E27FC236}">
                <a16:creationId xmlns:a16="http://schemas.microsoft.com/office/drawing/2014/main" id="{23E0A279-48CC-E0AF-C022-48DC5C7DA7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27</a:t>
            </a:fld>
            <a:endParaRPr lang="fr-CA"/>
          </a:p>
        </p:txBody>
      </p:sp>
      <p:sp>
        <p:nvSpPr>
          <p:cNvPr id="5" name="Titre 1">
            <a:extLst>
              <a:ext uri="{FF2B5EF4-FFF2-40B4-BE49-F238E27FC236}">
                <a16:creationId xmlns:a16="http://schemas.microsoft.com/office/drawing/2014/main" id="{1A2A0632-338E-9AD2-D759-2FA8271B72D6}"/>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graphicFrame>
        <p:nvGraphicFramePr>
          <p:cNvPr id="7" name="Graphique 6">
            <a:extLst>
              <a:ext uri="{FF2B5EF4-FFF2-40B4-BE49-F238E27FC236}">
                <a16:creationId xmlns:a16="http://schemas.microsoft.com/office/drawing/2014/main" id="{B2148F4F-5939-4580-8C40-8FA0F3C8FE64}"/>
              </a:ext>
            </a:extLst>
          </p:cNvPr>
          <p:cNvGraphicFramePr>
            <a:graphicFrameLocks/>
          </p:cNvGraphicFramePr>
          <p:nvPr>
            <p:extLst>
              <p:ext uri="{D42A27DB-BD31-4B8C-83A1-F6EECF244321}">
                <p14:modId xmlns:p14="http://schemas.microsoft.com/office/powerpoint/2010/main" val="416032840"/>
              </p:ext>
            </p:extLst>
          </p:nvPr>
        </p:nvGraphicFramePr>
        <p:xfrm>
          <a:off x="1031875" y="704452"/>
          <a:ext cx="7764756" cy="4124723"/>
        </p:xfrm>
        <a:graphic>
          <a:graphicData uri="http://schemas.openxmlformats.org/drawingml/2006/chart">
            <c:chart xmlns:c="http://schemas.openxmlformats.org/drawingml/2006/chart" xmlns:r="http://schemas.openxmlformats.org/officeDocument/2006/relationships" r:id="rId5"/>
          </a:graphicData>
        </a:graphic>
      </p:graphicFrame>
      <p:cxnSp>
        <p:nvCxnSpPr>
          <p:cNvPr id="9" name="Connecteur droit avec flèche 8">
            <a:extLst>
              <a:ext uri="{FF2B5EF4-FFF2-40B4-BE49-F238E27FC236}">
                <a16:creationId xmlns:a16="http://schemas.microsoft.com/office/drawing/2014/main" id="{32B72CA0-CAFE-3711-2955-9368636C97F7}"/>
              </a:ext>
            </a:extLst>
          </p:cNvPr>
          <p:cNvCxnSpPr/>
          <p:nvPr/>
        </p:nvCxnSpPr>
        <p:spPr>
          <a:xfrm>
            <a:off x="1419225" y="3171825"/>
            <a:ext cx="5429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9E7DD7BC-CC38-54F6-8589-83DB3168D48B}"/>
              </a:ext>
            </a:extLst>
          </p:cNvPr>
          <p:cNvCxnSpPr>
            <a:cxnSpLocks/>
          </p:cNvCxnSpPr>
          <p:nvPr/>
        </p:nvCxnSpPr>
        <p:spPr>
          <a:xfrm>
            <a:off x="1524000" y="3819524"/>
            <a:ext cx="2381250"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26F03754-D404-2C29-B3B3-54FB75F14752}"/>
              </a:ext>
            </a:extLst>
          </p:cNvPr>
          <p:cNvCxnSpPr>
            <a:cxnSpLocks/>
          </p:cNvCxnSpPr>
          <p:nvPr/>
        </p:nvCxnSpPr>
        <p:spPr>
          <a:xfrm flipH="1">
            <a:off x="7648575" y="3743325"/>
            <a:ext cx="276225" cy="171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400627B2-D0E9-66C7-39CE-52C853153777}"/>
              </a:ext>
            </a:extLst>
          </p:cNvPr>
          <p:cNvCxnSpPr/>
          <p:nvPr/>
        </p:nvCxnSpPr>
        <p:spPr>
          <a:xfrm>
            <a:off x="1419225" y="4467225"/>
            <a:ext cx="5429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58E23F9-7ECB-C070-56FA-97970A35FDA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394" y="2912512"/>
            <a:ext cx="1762081" cy="18140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83AA5C0-64F7-4BE0-9920-04645F4CE78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0810" y="-14884"/>
            <a:ext cx="811642" cy="810022"/>
          </a:xfrm>
          <a:prstGeom prst="rect">
            <a:avLst/>
          </a:prstGeom>
        </p:spPr>
      </p:pic>
    </p:spTree>
    <p:extLst>
      <p:ext uri="{BB962C8B-B14F-4D97-AF65-F5344CB8AC3E}">
        <p14:creationId xmlns:p14="http://schemas.microsoft.com/office/powerpoint/2010/main" val="232054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E518-97A5-2C82-3B2B-962432125A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4BD32C-28F7-E08F-DAE0-E4E8F1EE653D}"/>
              </a:ext>
            </a:extLst>
          </p:cNvPr>
          <p:cNvSpPr>
            <a:spLocks noGrp="1"/>
          </p:cNvSpPr>
          <p:nvPr>
            <p:ph type="title"/>
          </p:nvPr>
        </p:nvSpPr>
        <p:spPr/>
        <p:txBody>
          <a:bodyPr/>
          <a:lstStyle/>
          <a:p>
            <a:r>
              <a:rPr lang="fr-CA" dirty="0"/>
              <a:t>Prédateurs – analyse des communautés (</a:t>
            </a:r>
            <a:r>
              <a:rPr lang="fr-CA" dirty="0" err="1"/>
              <a:t>PCoA</a:t>
            </a:r>
            <a:r>
              <a:rPr lang="fr-CA" dirty="0"/>
              <a:t>)</a:t>
            </a:r>
          </a:p>
        </p:txBody>
      </p:sp>
      <p:sp>
        <p:nvSpPr>
          <p:cNvPr id="4" name="Espace réservé du numéro de diapositive 3">
            <a:extLst>
              <a:ext uri="{FF2B5EF4-FFF2-40B4-BE49-F238E27FC236}">
                <a16:creationId xmlns:a16="http://schemas.microsoft.com/office/drawing/2014/main" id="{DD0B0841-4E1E-17F5-C715-8101AE44E3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28</a:t>
            </a:fld>
            <a:endParaRPr lang="fr-CA"/>
          </a:p>
        </p:txBody>
      </p:sp>
      <p:sp>
        <p:nvSpPr>
          <p:cNvPr id="5" name="Titre 1">
            <a:extLst>
              <a:ext uri="{FF2B5EF4-FFF2-40B4-BE49-F238E27FC236}">
                <a16:creationId xmlns:a16="http://schemas.microsoft.com/office/drawing/2014/main" id="{1A1F663B-C08D-FB67-4580-AB80C4629BD1}"/>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pic>
        <p:nvPicPr>
          <p:cNvPr id="3" name="Image 2" descr="Une image contenant texte, diagramme, cercle&#10;&#10;Description générée automatiquement">
            <a:extLst>
              <a:ext uri="{FF2B5EF4-FFF2-40B4-BE49-F238E27FC236}">
                <a16:creationId xmlns:a16="http://schemas.microsoft.com/office/drawing/2014/main" id="{6B9AF69F-64BD-A470-E038-87CD1A318E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4015" y="894766"/>
            <a:ext cx="6563046" cy="3768459"/>
          </a:xfrm>
          <a:prstGeom prst="rect">
            <a:avLst/>
          </a:prstGeom>
        </p:spPr>
      </p:pic>
      <p:sp>
        <p:nvSpPr>
          <p:cNvPr id="9" name="ZoneTexte 8">
            <a:extLst>
              <a:ext uri="{FF2B5EF4-FFF2-40B4-BE49-F238E27FC236}">
                <a16:creationId xmlns:a16="http://schemas.microsoft.com/office/drawing/2014/main" id="{8DA5FD5B-9055-2BAB-77C9-2BF5FCD46535}"/>
              </a:ext>
            </a:extLst>
          </p:cNvPr>
          <p:cNvSpPr txBox="1"/>
          <p:nvPr/>
        </p:nvSpPr>
        <p:spPr>
          <a:xfrm>
            <a:off x="7157877" y="3393670"/>
            <a:ext cx="1970411" cy="769441"/>
          </a:xfrm>
          <a:prstGeom prst="rect">
            <a:avLst/>
          </a:prstGeom>
          <a:noFill/>
        </p:spPr>
        <p:txBody>
          <a:bodyPr wrap="none" rtlCol="0">
            <a:spAutoFit/>
          </a:bodyPr>
          <a:lstStyle/>
          <a:p>
            <a:r>
              <a:rPr lang="fr-FR" sz="1100" b="1" dirty="0" err="1">
                <a:solidFill>
                  <a:schemeClr val="bg2">
                    <a:lumMod val="10000"/>
                  </a:schemeClr>
                </a:solidFill>
              </a:rPr>
              <a:t>Permanova</a:t>
            </a:r>
            <a:endParaRPr lang="fr-FR" sz="1100" b="1" dirty="0">
              <a:solidFill>
                <a:schemeClr val="bg2">
                  <a:lumMod val="10000"/>
                </a:schemeClr>
              </a:solidFill>
            </a:endParaRPr>
          </a:p>
          <a:p>
            <a:r>
              <a:rPr lang="fr-FR" sz="1100" dirty="0">
                <a:solidFill>
                  <a:schemeClr val="bg2">
                    <a:lumMod val="10000"/>
                  </a:schemeClr>
                </a:solidFill>
              </a:rPr>
              <a:t>Traitement P ≤ 0,001***</a:t>
            </a:r>
          </a:p>
          <a:p>
            <a:r>
              <a:rPr lang="fr-FR" sz="1100" dirty="0">
                <a:solidFill>
                  <a:schemeClr val="bg2">
                    <a:lumMod val="10000"/>
                  </a:schemeClr>
                </a:solidFill>
              </a:rPr>
              <a:t>Date P ≤ 0,001 ***</a:t>
            </a:r>
          </a:p>
          <a:p>
            <a:r>
              <a:rPr lang="fr-FR" sz="1100" dirty="0">
                <a:solidFill>
                  <a:schemeClr val="bg2">
                    <a:lumMod val="10000"/>
                  </a:schemeClr>
                </a:solidFill>
              </a:rPr>
              <a:t>Traitement*Date P ≤ 0,001 ***</a:t>
            </a:r>
            <a:endParaRPr lang="fr-CA" sz="1100" dirty="0">
              <a:solidFill>
                <a:schemeClr val="bg2">
                  <a:lumMod val="10000"/>
                </a:schemeClr>
              </a:solidFill>
            </a:endParaRPr>
          </a:p>
        </p:txBody>
      </p:sp>
      <p:sp>
        <p:nvSpPr>
          <p:cNvPr id="11" name="Rectangle 10">
            <a:extLst>
              <a:ext uri="{FF2B5EF4-FFF2-40B4-BE49-F238E27FC236}">
                <a16:creationId xmlns:a16="http://schemas.microsoft.com/office/drawing/2014/main" id="{630A48C5-44A6-3710-590E-72D495D793A5}"/>
              </a:ext>
            </a:extLst>
          </p:cNvPr>
          <p:cNvSpPr/>
          <p:nvPr/>
        </p:nvSpPr>
        <p:spPr>
          <a:xfrm>
            <a:off x="7253288" y="2207590"/>
            <a:ext cx="663773" cy="6184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D73BC959-7862-1084-4274-8DC694F395C5}"/>
              </a:ext>
            </a:extLst>
          </p:cNvPr>
          <p:cNvSpPr txBox="1"/>
          <p:nvPr/>
        </p:nvSpPr>
        <p:spPr>
          <a:xfrm>
            <a:off x="7653674" y="2156185"/>
            <a:ext cx="978819" cy="523220"/>
          </a:xfrm>
          <a:prstGeom prst="rect">
            <a:avLst/>
          </a:prstGeom>
          <a:solidFill>
            <a:schemeClr val="bg1"/>
          </a:solidFill>
        </p:spPr>
        <p:txBody>
          <a:bodyPr wrap="square" rtlCol="0">
            <a:spAutoFit/>
          </a:bodyPr>
          <a:lstStyle/>
          <a:p>
            <a:r>
              <a:rPr lang="fr-FR" sz="1400" dirty="0">
                <a:solidFill>
                  <a:schemeClr val="bg2">
                    <a:lumMod val="10000"/>
                  </a:schemeClr>
                </a:solidFill>
              </a:rPr>
              <a:t>Seigle</a:t>
            </a:r>
          </a:p>
          <a:p>
            <a:r>
              <a:rPr lang="fr-FR" sz="1400" dirty="0">
                <a:solidFill>
                  <a:schemeClr val="bg2">
                    <a:lumMod val="10000"/>
                  </a:schemeClr>
                </a:solidFill>
              </a:rPr>
              <a:t>Sol nu</a:t>
            </a:r>
            <a:endParaRPr lang="fr-CA" sz="1400" dirty="0">
              <a:solidFill>
                <a:schemeClr val="bg2">
                  <a:lumMod val="10000"/>
                </a:schemeClr>
              </a:solidFill>
            </a:endParaRPr>
          </a:p>
        </p:txBody>
      </p:sp>
      <p:sp>
        <p:nvSpPr>
          <p:cNvPr id="8" name="Ellipse 7">
            <a:extLst>
              <a:ext uri="{FF2B5EF4-FFF2-40B4-BE49-F238E27FC236}">
                <a16:creationId xmlns:a16="http://schemas.microsoft.com/office/drawing/2014/main" id="{70D1780A-60E9-E51E-CB8E-746B06000F99}"/>
              </a:ext>
            </a:extLst>
          </p:cNvPr>
          <p:cNvSpPr/>
          <p:nvPr/>
        </p:nvSpPr>
        <p:spPr>
          <a:xfrm>
            <a:off x="7540540" y="2256521"/>
            <a:ext cx="129882" cy="131275"/>
          </a:xfrm>
          <a:prstGeom prst="ellipse">
            <a:avLst/>
          </a:prstGeom>
          <a:solidFill>
            <a:srgbClr val="F8766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3A6A4765-A237-5EDE-3BD4-3F07A3A7B4FD}"/>
              </a:ext>
            </a:extLst>
          </p:cNvPr>
          <p:cNvSpPr txBox="1"/>
          <p:nvPr/>
        </p:nvSpPr>
        <p:spPr>
          <a:xfrm>
            <a:off x="7410652" y="1852246"/>
            <a:ext cx="1213143" cy="307777"/>
          </a:xfrm>
          <a:prstGeom prst="rect">
            <a:avLst/>
          </a:prstGeom>
          <a:solidFill>
            <a:schemeClr val="bg1"/>
          </a:solidFill>
        </p:spPr>
        <p:txBody>
          <a:bodyPr wrap="square" rtlCol="0">
            <a:spAutoFit/>
          </a:bodyPr>
          <a:lstStyle/>
          <a:p>
            <a:r>
              <a:rPr lang="fr-FR" sz="1400" u="sng" dirty="0">
                <a:solidFill>
                  <a:schemeClr val="bg2">
                    <a:lumMod val="10000"/>
                  </a:schemeClr>
                </a:solidFill>
              </a:rPr>
              <a:t>Traitement</a:t>
            </a:r>
            <a:endParaRPr lang="fr-CA" sz="1400" u="sng" dirty="0">
              <a:solidFill>
                <a:schemeClr val="bg2">
                  <a:lumMod val="10000"/>
                </a:schemeClr>
              </a:solidFill>
            </a:endParaRPr>
          </a:p>
        </p:txBody>
      </p:sp>
      <p:sp>
        <p:nvSpPr>
          <p:cNvPr id="13" name="Triangle isocèle 12">
            <a:extLst>
              <a:ext uri="{FF2B5EF4-FFF2-40B4-BE49-F238E27FC236}">
                <a16:creationId xmlns:a16="http://schemas.microsoft.com/office/drawing/2014/main" id="{FB6D4257-F256-887B-23A4-EB0E98CB3CE7}"/>
              </a:ext>
            </a:extLst>
          </p:cNvPr>
          <p:cNvSpPr/>
          <p:nvPr/>
        </p:nvSpPr>
        <p:spPr>
          <a:xfrm>
            <a:off x="7504821" y="2417795"/>
            <a:ext cx="201319" cy="192243"/>
          </a:xfrm>
          <a:prstGeom prst="triangle">
            <a:avLst/>
          </a:prstGeom>
          <a:solidFill>
            <a:srgbClr val="00BFC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a:extLst>
              <a:ext uri="{FF2B5EF4-FFF2-40B4-BE49-F238E27FC236}">
                <a16:creationId xmlns:a16="http://schemas.microsoft.com/office/drawing/2014/main" id="{0546D88D-3615-46CC-AF90-F29F287394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0810" y="-14884"/>
            <a:ext cx="811642" cy="810022"/>
          </a:xfrm>
          <a:prstGeom prst="rect">
            <a:avLst/>
          </a:prstGeom>
        </p:spPr>
      </p:pic>
    </p:spTree>
    <p:extLst>
      <p:ext uri="{BB962C8B-B14F-4D97-AF65-F5344CB8AC3E}">
        <p14:creationId xmlns:p14="http://schemas.microsoft.com/office/powerpoint/2010/main" val="13022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D7E07-F3B3-AC55-9335-5B58649303F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F4BECD0-1FB5-333E-F86A-96949DE8BC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29</a:t>
            </a:fld>
            <a:endParaRPr lang="fr-CA"/>
          </a:p>
        </p:txBody>
      </p:sp>
      <p:sp>
        <p:nvSpPr>
          <p:cNvPr id="5" name="Titre 1">
            <a:extLst>
              <a:ext uri="{FF2B5EF4-FFF2-40B4-BE49-F238E27FC236}">
                <a16:creationId xmlns:a16="http://schemas.microsoft.com/office/drawing/2014/main" id="{A875FB62-5744-C8D5-A173-E284BCFEAA21}"/>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p:pic>
        <p:nvPicPr>
          <p:cNvPr id="11" name="Image 10" descr="Une image contenant diagramme, texte&#10;&#10;Description générée automatiquement">
            <a:extLst>
              <a:ext uri="{FF2B5EF4-FFF2-40B4-BE49-F238E27FC236}">
                <a16:creationId xmlns:a16="http://schemas.microsoft.com/office/drawing/2014/main" id="{AEA0B46A-0AAF-BF09-DE84-A61B09AF4D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8800" y="297943"/>
            <a:ext cx="5654179" cy="4845557"/>
          </a:xfrm>
          <a:prstGeom prst="rect">
            <a:avLst/>
          </a:prstGeom>
        </p:spPr>
      </p:pic>
      <p:sp>
        <p:nvSpPr>
          <p:cNvPr id="2" name="Titre 1">
            <a:extLst>
              <a:ext uri="{FF2B5EF4-FFF2-40B4-BE49-F238E27FC236}">
                <a16:creationId xmlns:a16="http://schemas.microsoft.com/office/drawing/2014/main" id="{80D68A59-6E9D-4C21-BE4D-5565F4F7E275}"/>
              </a:ext>
            </a:extLst>
          </p:cNvPr>
          <p:cNvSpPr>
            <a:spLocks noGrp="1"/>
          </p:cNvSpPr>
          <p:nvPr>
            <p:ph type="title"/>
          </p:nvPr>
        </p:nvSpPr>
        <p:spPr/>
        <p:txBody>
          <a:bodyPr/>
          <a:lstStyle/>
          <a:p>
            <a:r>
              <a:rPr lang="fr-CA" dirty="0"/>
              <a:t>Prédateurs – analyse des communautés (</a:t>
            </a:r>
            <a:r>
              <a:rPr lang="fr-CA" dirty="0" err="1"/>
              <a:t>PCoA</a:t>
            </a:r>
            <a:r>
              <a:rPr lang="fr-CA" dirty="0"/>
              <a:t>)</a:t>
            </a:r>
          </a:p>
        </p:txBody>
      </p:sp>
      <p:pic>
        <p:nvPicPr>
          <p:cNvPr id="3" name="Image 2">
            <a:extLst>
              <a:ext uri="{FF2B5EF4-FFF2-40B4-BE49-F238E27FC236}">
                <a16:creationId xmlns:a16="http://schemas.microsoft.com/office/drawing/2014/main" id="{B65E0D9B-D869-3692-BC4F-AA09509A78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0810" y="-14884"/>
            <a:ext cx="811642" cy="810022"/>
          </a:xfrm>
          <a:prstGeom prst="rect">
            <a:avLst/>
          </a:prstGeom>
        </p:spPr>
      </p:pic>
    </p:spTree>
    <p:extLst>
      <p:ext uri="{BB962C8B-B14F-4D97-AF65-F5344CB8AC3E}">
        <p14:creationId xmlns:p14="http://schemas.microsoft.com/office/powerpoint/2010/main" val="286095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E2858BA-EF0A-8D7E-A754-23E9E18177A9}"/>
              </a:ext>
            </a:extLst>
          </p:cNvPr>
          <p:cNvSpPr>
            <a:spLocks noGrp="1"/>
          </p:cNvSpPr>
          <p:nvPr>
            <p:ph type="title"/>
          </p:nvPr>
        </p:nvSpPr>
        <p:spPr/>
        <p:txBody>
          <a:bodyPr/>
          <a:lstStyle/>
          <a:p>
            <a:r>
              <a:rPr lang="fr-CA" dirty="0"/>
              <a:t>Chrysomèle rayée du concombre (CRC)</a:t>
            </a:r>
            <a:br>
              <a:rPr lang="fr-CA" dirty="0"/>
            </a:br>
            <a:r>
              <a:rPr lang="fr-CA" b="0" i="1" dirty="0" err="1">
                <a:solidFill>
                  <a:srgbClr val="333333"/>
                </a:solidFill>
                <a:effectLst/>
                <a:latin typeface="source sans pro" panose="020B0503030403020204" pitchFamily="34" charset="0"/>
              </a:rPr>
              <a:t>Acalymma</a:t>
            </a:r>
            <a:r>
              <a:rPr lang="fr-CA" b="0" i="1" dirty="0">
                <a:solidFill>
                  <a:srgbClr val="333333"/>
                </a:solidFill>
                <a:effectLst/>
                <a:latin typeface="source sans pro" panose="020B0503030403020204" pitchFamily="34" charset="0"/>
              </a:rPr>
              <a:t> </a:t>
            </a:r>
            <a:r>
              <a:rPr lang="fr-CA" b="0" i="1" dirty="0" err="1">
                <a:solidFill>
                  <a:srgbClr val="333333"/>
                </a:solidFill>
                <a:effectLst/>
                <a:latin typeface="source sans pro" panose="020B0503030403020204" pitchFamily="34" charset="0"/>
              </a:rPr>
              <a:t>vittatum</a:t>
            </a:r>
            <a:r>
              <a:rPr lang="fr-CA" b="0" i="0" dirty="0">
                <a:solidFill>
                  <a:srgbClr val="333333"/>
                </a:solidFill>
                <a:effectLst/>
                <a:latin typeface="source sans pro" panose="020B0503030403020204" pitchFamily="34" charset="0"/>
              </a:rPr>
              <a:t> (Fabricius)</a:t>
            </a:r>
            <a:br>
              <a:rPr lang="fr-CA" b="0" i="0" dirty="0">
                <a:solidFill>
                  <a:srgbClr val="333333"/>
                </a:solidFill>
                <a:effectLst/>
                <a:latin typeface="source sans pro" panose="020B0503030403020204" pitchFamily="34" charset="0"/>
              </a:rPr>
            </a:br>
            <a:endParaRPr lang="fr-CA" dirty="0"/>
          </a:p>
        </p:txBody>
      </p:sp>
      <p:sp>
        <p:nvSpPr>
          <p:cNvPr id="6" name="Espace réservé du texte 5">
            <a:extLst>
              <a:ext uri="{FF2B5EF4-FFF2-40B4-BE49-F238E27FC236}">
                <a16:creationId xmlns:a16="http://schemas.microsoft.com/office/drawing/2014/main" id="{B7CFA214-A5B4-1048-C0D7-6B7ABF69FF2F}"/>
              </a:ext>
            </a:extLst>
          </p:cNvPr>
          <p:cNvSpPr>
            <a:spLocks noGrp="1"/>
          </p:cNvSpPr>
          <p:nvPr>
            <p:ph type="body" idx="1"/>
          </p:nvPr>
        </p:nvSpPr>
        <p:spPr>
          <a:xfrm>
            <a:off x="936625" y="1246825"/>
            <a:ext cx="7800300" cy="3416400"/>
          </a:xfrm>
        </p:spPr>
        <p:txBody>
          <a:bodyPr/>
          <a:lstStyle/>
          <a:p>
            <a:r>
              <a:rPr lang="fr-CA" dirty="0" err="1"/>
              <a:t>Coleoptera</a:t>
            </a:r>
            <a:r>
              <a:rPr lang="fr-CA" dirty="0"/>
              <a:t>: </a:t>
            </a:r>
            <a:r>
              <a:rPr lang="fr-CA" dirty="0" err="1"/>
              <a:t>Chrysomelidae</a:t>
            </a:r>
            <a:endParaRPr lang="fr-CA" dirty="0"/>
          </a:p>
          <a:p>
            <a:r>
              <a:rPr lang="fr-CA" dirty="0"/>
              <a:t>Native de l’Amérique du Nord</a:t>
            </a:r>
          </a:p>
          <a:p>
            <a:r>
              <a:rPr lang="fr-CA" dirty="0"/>
              <a:t>Adulte : 4,5 à 6,0 mm</a:t>
            </a:r>
          </a:p>
          <a:p>
            <a:r>
              <a:rPr lang="fr-CA" dirty="0"/>
              <a:t>1 génération/année au Québec</a:t>
            </a:r>
          </a:p>
          <a:p>
            <a:r>
              <a:rPr lang="fr-CA" dirty="0"/>
              <a:t>Adore les cucurbitacées!</a:t>
            </a:r>
          </a:p>
          <a:p>
            <a:endParaRPr lang="fr-CA" dirty="0"/>
          </a:p>
        </p:txBody>
      </p:sp>
      <p:sp>
        <p:nvSpPr>
          <p:cNvPr id="4" name="Espace réservé du numéro de diapositive 3">
            <a:extLst>
              <a:ext uri="{FF2B5EF4-FFF2-40B4-BE49-F238E27FC236}">
                <a16:creationId xmlns:a16="http://schemas.microsoft.com/office/drawing/2014/main" id="{06558A4A-F46E-A001-9578-2FED6CD564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a:t>
            </a:fld>
            <a:endParaRPr lang="fr-CA"/>
          </a:p>
        </p:txBody>
      </p:sp>
      <p:pic>
        <p:nvPicPr>
          <p:cNvPr id="8" name="Image 7">
            <a:extLst>
              <a:ext uri="{FF2B5EF4-FFF2-40B4-BE49-F238E27FC236}">
                <a16:creationId xmlns:a16="http://schemas.microsoft.com/office/drawing/2014/main" id="{59CAB65C-1D72-1580-DA21-A027C990D16F}"/>
              </a:ext>
            </a:extLst>
          </p:cNvPr>
          <p:cNvPicPr>
            <a:picLocks noChangeAspect="1"/>
          </p:cNvPicPr>
          <p:nvPr/>
        </p:nvPicPr>
        <p:blipFill>
          <a:blip r:embed="rId5"/>
          <a:stretch>
            <a:fillRect/>
          </a:stretch>
        </p:blipFill>
        <p:spPr>
          <a:xfrm>
            <a:off x="4748777" y="1233677"/>
            <a:ext cx="4280923" cy="2868716"/>
          </a:xfrm>
          <a:prstGeom prst="rect">
            <a:avLst/>
          </a:prstGeom>
          <a:ln>
            <a:solidFill>
              <a:schemeClr val="tx2"/>
            </a:solidFill>
          </a:ln>
        </p:spPr>
      </p:pic>
      <p:sp>
        <p:nvSpPr>
          <p:cNvPr id="9" name="ZoneTexte 8">
            <a:extLst>
              <a:ext uri="{FF2B5EF4-FFF2-40B4-BE49-F238E27FC236}">
                <a16:creationId xmlns:a16="http://schemas.microsoft.com/office/drawing/2014/main" id="{F0A2017C-0CD2-3438-17BD-2BC7697C542C}"/>
              </a:ext>
            </a:extLst>
          </p:cNvPr>
          <p:cNvSpPr txBox="1"/>
          <p:nvPr/>
        </p:nvSpPr>
        <p:spPr>
          <a:xfrm>
            <a:off x="4748777" y="3870308"/>
            <a:ext cx="2228850" cy="261610"/>
          </a:xfrm>
          <a:prstGeom prst="rect">
            <a:avLst/>
          </a:prstGeom>
          <a:noFill/>
        </p:spPr>
        <p:txBody>
          <a:bodyPr wrap="square" rtlCol="0">
            <a:spAutoFit/>
          </a:bodyPr>
          <a:lstStyle/>
          <a:p>
            <a:r>
              <a:rPr lang="fr-CA" sz="1100" dirty="0"/>
              <a:t>Tiré de Spark et al., 2020</a:t>
            </a:r>
          </a:p>
        </p:txBody>
      </p:sp>
      <p:pic>
        <p:nvPicPr>
          <p:cNvPr id="2" name="Picture 4">
            <a:extLst>
              <a:ext uri="{FF2B5EF4-FFF2-40B4-BE49-F238E27FC236}">
                <a16:creationId xmlns:a16="http://schemas.microsoft.com/office/drawing/2014/main" id="{45518534-1C0B-A8EF-CBEB-86CE0A06029A}"/>
              </a:ext>
            </a:extLst>
          </p:cNvPr>
          <p:cNvPicPr>
            <a:picLocks noChangeAspect="1"/>
          </p:cNvPicPr>
          <p:nvPr>
            <p:custDataLst>
              <p:tags r:id="rId1"/>
            </p:custDataLst>
          </p:nvPr>
        </p:nvPicPr>
        <p:blipFill rotWithShape="1">
          <a:blip r:embed="rId6" cstate="print">
            <a:extLst>
              <a:ext uri="{BEBA8EAE-BF5A-486C-A8C5-ECC9F3942E4B}">
                <a14:imgProps xmlns:a14="http://schemas.microsoft.com/office/drawing/2010/main">
                  <a14:imgLayer r:embed="rId7">
                    <a14:imgEffect>
                      <a14:backgroundRemoval t="1250" b="97679" l="6250" r="84643">
                        <a14:foregroundMark x1="28571" y1="92857" x2="28571" y2="92857"/>
                        <a14:foregroundMark x1="26429" y1="96250" x2="26429" y2="96250"/>
                        <a14:foregroundMark x1="26786" y1="71786" x2="26786" y2="71786"/>
                        <a14:foregroundMark x1="28214" y1="79107" x2="28214" y2="79107"/>
                        <a14:foregroundMark x1="29821" y1="80893" x2="29821" y2="80893"/>
                        <a14:foregroundMark x1="32500" y1="86071" x2="26786" y2="72857"/>
                        <a14:foregroundMark x1="22500" y1="46250" x2="32321" y2="44286"/>
                        <a14:foregroundMark x1="25000" y1="34643" x2="33214" y2="37143"/>
                        <a14:foregroundMark x1="40893" y1="20000" x2="6250" y2="2500"/>
                        <a14:foregroundMark x1="35714" y1="16071" x2="6964" y2="1964"/>
                        <a14:foregroundMark x1="45893" y1="17857" x2="77321" y2="1250"/>
                        <a14:foregroundMark x1="71607" y1="52679" x2="71429" y2="50357"/>
                        <a14:foregroundMark x1="68750" y1="70179" x2="62679" y2="90000"/>
                        <a14:foregroundMark x1="62679" y1="90000" x2="64821" y2="96250"/>
                        <a14:foregroundMark x1="68036" y1="81786" x2="67500" y2="82143"/>
                        <a14:foregroundMark x1="76964" y1="62143" x2="77321" y2="62143"/>
                        <a14:foregroundMark x1="84821" y1="63750" x2="70893" y2="50536"/>
                        <a14:foregroundMark x1="64286" y1="97321" x2="66964" y2="97679"/>
                        <a14:foregroundMark x1="65000" y1="49286" x2="66964" y2="49286"/>
                        <a14:foregroundMark x1="33214" y1="44464" x2="21607" y2="46607"/>
                        <a14:foregroundMark x1="32857" y1="50536" x2="33393" y2="49643"/>
                        <a14:foregroundMark x1="32857" y1="35714" x2="32143" y2="35536"/>
                        <a14:foregroundMark x1="24107" y1="33393" x2="24107" y2="33393"/>
                        <a14:foregroundMark x1="23036" y1="34107" x2="27143" y2="34107"/>
                        <a14:foregroundMark x1="44643" y1="19464" x2="49107" y2="16964"/>
                        <a14:foregroundMark x1="41429" y1="92143" x2="60000" y2="90893"/>
                        <a14:foregroundMark x1="56964" y1="92679" x2="56964" y2="92679"/>
                        <a14:foregroundMark x1="54286" y1="96607" x2="54286" y2="96607"/>
                        <a14:foregroundMark x1="49643" y1="96429" x2="50179" y2="96250"/>
                        <a14:foregroundMark x1="56071" y1="95000" x2="58214" y2="93929"/>
                        <a14:foregroundMark x1="53571" y1="95714" x2="53571" y2="95714"/>
                        <a14:foregroundMark x1="47321" y1="95893" x2="51964" y2="96071"/>
                        <a14:foregroundMark x1="51964" y1="97143" x2="53571" y2="96607"/>
                        <a14:foregroundMark x1="49107" y1="96964" x2="53750" y2="96786"/>
                        <a14:foregroundMark x1="54643" y1="96071" x2="55536" y2="96071"/>
                        <a14:foregroundMark x1="53929" y1="96250" x2="54821" y2="96071"/>
                        <a14:foregroundMark x1="55714" y1="19286" x2="55714" y2="19286"/>
                        <a14:backgroundMark x1="43750" y1="98393" x2="43750" y2="98393"/>
                        <a14:backgroundMark x1="57132" y1="96131" x2="59107" y2="96071"/>
                        <a14:backgroundMark x1="41607" y1="96607" x2="46963" y2="96443"/>
                      </a14:backgroundRemoval>
                    </a14:imgEffect>
                    <a14:imgEffect>
                      <a14:brightnessContrast bright="20000" contrast="-20000"/>
                    </a14:imgEffect>
                  </a14:imgLayer>
                </a14:imgProps>
              </a:ext>
              <a:ext uri="{28A0092B-C50C-407E-A947-70E740481C1C}">
                <a14:useLocalDpi xmlns:a14="http://schemas.microsoft.com/office/drawing/2010/main"/>
              </a:ext>
            </a:extLst>
          </a:blip>
          <a:srcRect l="-500" t="1231" r="13059" b="-1231"/>
          <a:stretch/>
        </p:blipFill>
        <p:spPr>
          <a:xfrm rot="5400000">
            <a:off x="1676030" y="2737095"/>
            <a:ext cx="2164314" cy="2475145"/>
          </a:xfrm>
          <a:prstGeom prst="rect">
            <a:avLst/>
          </a:prstGeom>
        </p:spPr>
      </p:pic>
      <p:sp>
        <p:nvSpPr>
          <p:cNvPr id="3" name="Titre 1">
            <a:extLst>
              <a:ext uri="{FF2B5EF4-FFF2-40B4-BE49-F238E27FC236}">
                <a16:creationId xmlns:a16="http://schemas.microsoft.com/office/drawing/2014/main" id="{5F0823EC-83D6-BB81-9744-BA5E3E6872F7}"/>
              </a:ext>
            </a:extLst>
          </p:cNvPr>
          <p:cNvSpPr txBox="1">
            <a:spLocks/>
          </p:cNvSpPr>
          <p:nvPr>
            <p:custDataLst>
              <p:tags r:id="rId2"/>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Contexte</a:t>
            </a:r>
          </a:p>
        </p:txBody>
      </p:sp>
    </p:spTree>
    <p:extLst>
      <p:ext uri="{BB962C8B-B14F-4D97-AF65-F5344CB8AC3E}">
        <p14:creationId xmlns:p14="http://schemas.microsoft.com/office/powerpoint/2010/main" val="3685513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0479E-19E7-DD15-4FBE-4239CAA1A2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5303C8-5F6A-BABE-BC27-93C27F7369EE}"/>
              </a:ext>
            </a:extLst>
          </p:cNvPr>
          <p:cNvSpPr>
            <a:spLocks noGrp="1"/>
          </p:cNvSpPr>
          <p:nvPr>
            <p:ph type="title"/>
          </p:nvPr>
        </p:nvSpPr>
        <p:spPr>
          <a:xfrm>
            <a:off x="1031875" y="222250"/>
            <a:ext cx="7873612" cy="618600"/>
          </a:xfrm>
        </p:spPr>
        <p:txBody>
          <a:bodyPr/>
          <a:lstStyle/>
          <a:p>
            <a:r>
              <a:rPr lang="fr-CA" dirty="0"/>
              <a:t>Effet sur la nouvelle génération de CRC</a:t>
            </a:r>
          </a:p>
        </p:txBody>
      </p:sp>
      <p:sp>
        <p:nvSpPr>
          <p:cNvPr id="4" name="Espace réservé du numéro de diapositive 3">
            <a:extLst>
              <a:ext uri="{FF2B5EF4-FFF2-40B4-BE49-F238E27FC236}">
                <a16:creationId xmlns:a16="http://schemas.microsoft.com/office/drawing/2014/main" id="{EE3D2390-0742-C450-886F-D1E0E11687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30</a:t>
            </a:fld>
            <a:endParaRPr lang="fr-CA"/>
          </a:p>
        </p:txBody>
      </p:sp>
      <p:sp>
        <p:nvSpPr>
          <p:cNvPr id="5" name="Titre 1">
            <a:extLst>
              <a:ext uri="{FF2B5EF4-FFF2-40B4-BE49-F238E27FC236}">
                <a16:creationId xmlns:a16="http://schemas.microsoft.com/office/drawing/2014/main" id="{E48A6645-B138-EFF2-517A-43C67AAC229F}"/>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Résultats</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99228D0F-4EE7-4180-3515-3DD616DD40D1}"/>
                  </a:ext>
                </a:extLst>
              </p:cNvPr>
              <p:cNvSpPr txBox="1"/>
              <p:nvPr/>
            </p:nvSpPr>
            <p:spPr>
              <a:xfrm>
                <a:off x="1022833" y="2525180"/>
                <a:ext cx="3572260" cy="453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CA" i="1" smtClean="0">
                              <a:latin typeface="Cambria Math" panose="02040503050406030204" pitchFamily="18" charset="0"/>
                            </a:rPr>
                          </m:ctrlPr>
                        </m:fPr>
                        <m:num>
                          <m:nary>
                            <m:naryPr>
                              <m:chr m:val="∑"/>
                              <m:subHide m:val="on"/>
                              <m:supHide m:val="on"/>
                              <m:ctrlPr>
                                <a:rPr lang="fr-CA" i="1">
                                  <a:latin typeface="Cambria Math" panose="02040503050406030204" pitchFamily="18" charset="0"/>
                                </a:rPr>
                              </m:ctrlPr>
                            </m:naryPr>
                            <m:sub/>
                            <m:sup/>
                            <m:e>
                              <m:r>
                                <a:rPr lang="fr-FR" i="1">
                                  <a:latin typeface="Cambria Math" panose="02040503050406030204" pitchFamily="18" charset="0"/>
                                </a:rPr>
                                <m:t>𝐴𝑑𝑢𝑙𝑡𝑒</m:t>
                              </m:r>
                              <m:r>
                                <a:rPr lang="fr-FR" b="0" i="1" smtClean="0">
                                  <a:latin typeface="Cambria Math" panose="02040503050406030204" pitchFamily="18" charset="0"/>
                                </a:rPr>
                                <m:t>𝑠</m:t>
                              </m:r>
                              <m:r>
                                <a:rPr lang="fr-FR" i="1">
                                  <a:latin typeface="Cambria Math" panose="02040503050406030204" pitchFamily="18" charset="0"/>
                                </a:rPr>
                                <m:t> </m:t>
                              </m:r>
                              <m:r>
                                <a:rPr lang="fr-FR" b="0" i="1" smtClean="0">
                                  <a:latin typeface="Cambria Math" panose="02040503050406030204" pitchFamily="18" charset="0"/>
                                </a:rPr>
                                <m:t>é</m:t>
                              </m:r>
                              <m:r>
                                <a:rPr lang="fr-FR" b="0" i="1" smtClean="0">
                                  <a:latin typeface="Cambria Math" panose="02040503050406030204" pitchFamily="18" charset="0"/>
                                </a:rPr>
                                <m:t>𝑚𝑒𝑟𝑔</m:t>
                              </m:r>
                              <m:r>
                                <a:rPr lang="fr-FR" b="0" i="1" smtClean="0">
                                  <a:latin typeface="Cambria Math" panose="02040503050406030204" pitchFamily="18" charset="0"/>
                                </a:rPr>
                                <m:t>é</m:t>
                              </m:r>
                              <m:r>
                                <a:rPr lang="fr-FR" b="0" i="1" smtClean="0">
                                  <a:latin typeface="Cambria Math" panose="02040503050406030204" pitchFamily="18" charset="0"/>
                                </a:rPr>
                                <m:t>𝑠</m:t>
                              </m:r>
                              <m:r>
                                <a:rPr lang="fr-FR" b="0" i="1" smtClean="0">
                                  <a:latin typeface="Cambria Math" panose="02040503050406030204" pitchFamily="18" charset="0"/>
                                </a:rPr>
                                <m:t> </m:t>
                              </m:r>
                              <m:r>
                                <a:rPr lang="fr-FR" b="0" i="1" smtClean="0">
                                  <a:latin typeface="Cambria Math" panose="02040503050406030204" pitchFamily="18" charset="0"/>
                                </a:rPr>
                                <m:t>𝑑𝑒𝑠</m:t>
                              </m:r>
                              <m:r>
                                <a:rPr lang="fr-FR" b="0" i="1" smtClean="0">
                                  <a:latin typeface="Cambria Math" panose="02040503050406030204" pitchFamily="18" charset="0"/>
                                </a:rPr>
                                <m:t> </m:t>
                              </m:r>
                              <m:r>
                                <a:rPr lang="fr-FR" b="0" i="1" smtClean="0">
                                  <a:latin typeface="Cambria Math" panose="02040503050406030204" pitchFamily="18" charset="0"/>
                                </a:rPr>
                                <m:t>𝑐𝑎𝑔𝑒𝑠</m:t>
                              </m:r>
                              <m:r>
                                <a:rPr lang="fr-FR" b="0" i="1" smtClean="0">
                                  <a:latin typeface="Cambria Math" panose="02040503050406030204" pitchFamily="18" charset="0"/>
                                </a:rPr>
                                <m:t> </m:t>
                              </m:r>
                              <m:sSup>
                                <m:sSupPr>
                                  <m:ctrlPr>
                                    <a:rPr lang="fr-FR" i="1" smtClean="0">
                                      <a:latin typeface="Cambria Math" panose="02040503050406030204" pitchFamily="18" charset="0"/>
                                    </a:rPr>
                                  </m:ctrlPr>
                                </m:sSupPr>
                                <m:e>
                                  <m:r>
                                    <a:rPr lang="fr-FR" b="0" i="1" smtClean="0">
                                      <a:latin typeface="Cambria Math" panose="02040503050406030204" pitchFamily="18" charset="0"/>
                                    </a:rPr>
                                    <m:t> </m:t>
                                  </m:r>
                                  <m:r>
                                    <a:rPr lang="fr-CA" b="0" i="1" smtClean="0">
                                      <a:latin typeface="Cambria Math" panose="02040503050406030204" pitchFamily="18" charset="0"/>
                                    </a:rPr>
                                    <m:t>. </m:t>
                                  </m:r>
                                  <m:r>
                                    <a:rPr lang="fr-FR" b="0" i="1" smtClean="0">
                                      <a:latin typeface="Cambria Math" panose="02040503050406030204" pitchFamily="18" charset="0"/>
                                    </a:rPr>
                                    <m:t>𝑚</m:t>
                                  </m:r>
                                </m:e>
                                <m:sup>
                                  <m:r>
                                    <a:rPr lang="fr-FR" b="0" i="1" smtClean="0">
                                      <a:latin typeface="Cambria Math" panose="02040503050406030204" pitchFamily="18" charset="0"/>
                                    </a:rPr>
                                    <m:t>2</m:t>
                                  </m:r>
                                </m:sup>
                              </m:sSup>
                            </m:e>
                          </m:nary>
                        </m:num>
                        <m:den>
                          <m:nary>
                            <m:naryPr>
                              <m:chr m:val="∑"/>
                              <m:subHide m:val="on"/>
                              <m:supHide m:val="on"/>
                              <m:ctrlPr>
                                <a:rPr lang="fr-CA" i="1" smtClean="0">
                                  <a:latin typeface="Cambria Math" panose="02040503050406030204" pitchFamily="18" charset="0"/>
                                </a:rPr>
                              </m:ctrlPr>
                            </m:naryPr>
                            <m:sub/>
                            <m:sup/>
                            <m:e>
                              <m:r>
                                <a:rPr lang="fr-FR" b="0" i="1" smtClean="0">
                                  <a:latin typeface="Cambria Math" panose="02040503050406030204" pitchFamily="18" charset="0"/>
                                </a:rPr>
                                <m:t>𝐴𝑑𝑢𝑙𝑡𝑒𝑠</m:t>
                              </m:r>
                              <m:r>
                                <a:rPr lang="fr-FR" b="0" i="1" smtClean="0">
                                  <a:latin typeface="Cambria Math" panose="02040503050406030204" pitchFamily="18" charset="0"/>
                                </a:rPr>
                                <m:t> </m:t>
                              </m:r>
                              <m:r>
                                <a:rPr lang="fr-FR" b="0" i="1" smtClean="0">
                                  <a:latin typeface="Cambria Math" panose="02040503050406030204" pitchFamily="18" charset="0"/>
                                </a:rPr>
                                <m:t>𝑑</m:t>
                              </m:r>
                              <m:r>
                                <a:rPr lang="fr-FR" b="0" i="1" smtClean="0">
                                  <a:latin typeface="Cambria Math" panose="02040503050406030204" pitchFamily="18" charset="0"/>
                                </a:rPr>
                                <m:t>é</m:t>
                              </m:r>
                              <m:r>
                                <a:rPr lang="fr-FR" b="0" i="1" smtClean="0">
                                  <a:latin typeface="Cambria Math" panose="02040503050406030204" pitchFamily="18" charset="0"/>
                                </a:rPr>
                                <m:t>𝑝𝑖𝑠𝑡</m:t>
                              </m:r>
                              <m:r>
                                <a:rPr lang="fr-FR" b="0" i="1" smtClean="0">
                                  <a:latin typeface="Cambria Math" panose="02040503050406030204" pitchFamily="18" charset="0"/>
                                </a:rPr>
                                <m:t>é</m:t>
                              </m:r>
                              <m:r>
                                <a:rPr lang="fr-FR" b="0" i="1" smtClean="0">
                                  <a:latin typeface="Cambria Math" panose="02040503050406030204" pitchFamily="18" charset="0"/>
                                </a:rPr>
                                <m:t>𝑠</m:t>
                              </m:r>
                              <m:r>
                                <a:rPr lang="fr-FR" b="0" i="1" smtClean="0">
                                  <a:latin typeface="Cambria Math" panose="02040503050406030204" pitchFamily="18" charset="0"/>
                                </a:rPr>
                                <m:t> (13 </m:t>
                              </m:r>
                              <m:r>
                                <a:rPr lang="fr-FR" b="0" i="1" smtClean="0">
                                  <a:latin typeface="Cambria Math" panose="02040503050406030204" pitchFamily="18" charset="0"/>
                                </a:rPr>
                                <m:t>𝑗𝑢𝑖𝑛</m:t>
                              </m:r>
                              <m:r>
                                <a:rPr lang="fr-FR" b="0" i="1" smtClean="0">
                                  <a:latin typeface="Cambria Math" panose="02040503050406030204" pitchFamily="18" charset="0"/>
                                </a:rPr>
                                <m:t> </m:t>
                              </m:r>
                              <m:r>
                                <a:rPr lang="fr-FR" b="0" i="1" smtClean="0">
                                  <a:latin typeface="Cambria Math" panose="02040503050406030204" pitchFamily="18" charset="0"/>
                                </a:rPr>
                                <m:t>𝑎𝑢</m:t>
                              </m:r>
                              <m:r>
                                <a:rPr lang="fr-FR" b="0" i="1" smtClean="0">
                                  <a:latin typeface="Cambria Math" panose="02040503050406030204" pitchFamily="18" charset="0"/>
                                </a:rPr>
                                <m:t> 25 </m:t>
                              </m:r>
                              <m:r>
                                <a:rPr lang="fr-FR" b="0" i="1" smtClean="0">
                                  <a:latin typeface="Cambria Math" panose="02040503050406030204" pitchFamily="18" charset="0"/>
                                </a:rPr>
                                <m:t>𝑗𝑢𝑖𝑙𝑙𝑒𝑡</m:t>
                              </m:r>
                              <m:r>
                                <a:rPr lang="fr-FR" b="0" i="1" smtClean="0">
                                  <a:latin typeface="Cambria Math" panose="02040503050406030204" pitchFamily="18" charset="0"/>
                                </a:rPr>
                                <m:t>)</m:t>
                              </m:r>
                            </m:e>
                          </m:nary>
                          <m:r>
                            <a:rPr lang="fr-FR" b="0" i="1" smtClean="0">
                              <a:latin typeface="Cambria Math" panose="02040503050406030204" pitchFamily="18" charset="0"/>
                            </a:rPr>
                            <m:t> </m:t>
                          </m:r>
                          <m:r>
                            <a:rPr lang="fr-CA"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den>
                      </m:f>
                    </m:oMath>
                  </m:oMathPara>
                </a14:m>
                <a:endParaRPr lang="fr-CA" dirty="0"/>
              </a:p>
            </p:txBody>
          </p:sp>
        </mc:Choice>
        <mc:Fallback xmlns="">
          <p:sp>
            <p:nvSpPr>
              <p:cNvPr id="3" name="ZoneTexte 2">
                <a:extLst>
                  <a:ext uri="{FF2B5EF4-FFF2-40B4-BE49-F238E27FC236}">
                    <a16:creationId xmlns:a16="http://schemas.microsoft.com/office/drawing/2014/main" id="{99228D0F-4EE7-4180-3515-3DD616DD40D1}"/>
                  </a:ext>
                </a:extLst>
              </p:cNvPr>
              <p:cNvSpPr txBox="1">
                <a:spLocks noRot="1" noChangeAspect="1" noMove="1" noResize="1" noEditPoints="1" noAdjustHandles="1" noChangeArrowheads="1" noChangeShapeType="1" noTextEdit="1"/>
              </p:cNvSpPr>
              <p:nvPr/>
            </p:nvSpPr>
            <p:spPr>
              <a:xfrm>
                <a:off x="1022833" y="2525180"/>
                <a:ext cx="3572260" cy="453714"/>
              </a:xfrm>
              <a:prstGeom prst="rect">
                <a:avLst/>
              </a:prstGeom>
              <a:blipFill>
                <a:blip r:embed="rId6"/>
                <a:stretch>
                  <a:fillRect l="-8020" t="-77333" b="-120000"/>
                </a:stretch>
              </a:blipFill>
            </p:spPr>
            <p:txBody>
              <a:bodyPr/>
              <a:lstStyle/>
              <a:p>
                <a:r>
                  <a:rPr lang="fr-CA">
                    <a:noFill/>
                  </a:rPr>
                  <a:t> </a:t>
                </a:r>
              </a:p>
            </p:txBody>
          </p:sp>
        </mc:Fallback>
      </mc:AlternateContent>
      <p:sp>
        <p:nvSpPr>
          <p:cNvPr id="6" name="ZoneTexte 5">
            <a:extLst>
              <a:ext uri="{FF2B5EF4-FFF2-40B4-BE49-F238E27FC236}">
                <a16:creationId xmlns:a16="http://schemas.microsoft.com/office/drawing/2014/main" id="{E8E421A4-0E42-2255-76A5-D8BBA9A30699}"/>
              </a:ext>
            </a:extLst>
          </p:cNvPr>
          <p:cNvSpPr txBox="1"/>
          <p:nvPr/>
        </p:nvSpPr>
        <p:spPr>
          <a:xfrm>
            <a:off x="914621" y="1951460"/>
            <a:ext cx="2223686" cy="369332"/>
          </a:xfrm>
          <a:prstGeom prst="rect">
            <a:avLst/>
          </a:prstGeom>
          <a:noFill/>
        </p:spPr>
        <p:txBody>
          <a:bodyPr wrap="none" rtlCol="0">
            <a:spAutoFit/>
          </a:bodyPr>
          <a:lstStyle/>
          <a:p>
            <a:r>
              <a:rPr lang="fr-FR" sz="1800" dirty="0"/>
              <a:t>Pour chaque parcelle:</a:t>
            </a:r>
            <a:endParaRPr lang="fr-CA" sz="1800" dirty="0"/>
          </a:p>
        </p:txBody>
      </p:sp>
      <p:sp>
        <p:nvSpPr>
          <p:cNvPr id="7" name="ZoneTexte 6">
            <a:extLst>
              <a:ext uri="{FF2B5EF4-FFF2-40B4-BE49-F238E27FC236}">
                <a16:creationId xmlns:a16="http://schemas.microsoft.com/office/drawing/2014/main" id="{DBCF2C80-086B-8B31-3DA8-9F59566BBB40}"/>
              </a:ext>
            </a:extLst>
          </p:cNvPr>
          <p:cNvSpPr txBox="1"/>
          <p:nvPr/>
        </p:nvSpPr>
        <p:spPr>
          <a:xfrm>
            <a:off x="914621" y="847619"/>
            <a:ext cx="4715715" cy="830997"/>
          </a:xfrm>
          <a:prstGeom prst="rect">
            <a:avLst/>
          </a:prstGeom>
          <a:noFill/>
        </p:spPr>
        <p:txBody>
          <a:bodyPr wrap="none" rtlCol="0">
            <a:spAutoFit/>
          </a:bodyPr>
          <a:lstStyle/>
          <a:p>
            <a:r>
              <a:rPr lang="fr-FR" sz="1600" dirty="0"/>
              <a:t>En assumant que:</a:t>
            </a:r>
          </a:p>
          <a:p>
            <a:pPr marL="285750" indent="-285750">
              <a:buFontTx/>
              <a:buChar char="-"/>
            </a:pPr>
            <a:r>
              <a:rPr lang="fr-FR" sz="1600" dirty="0"/>
              <a:t>Pas d’immigration/émigration entre parcelles</a:t>
            </a:r>
          </a:p>
          <a:p>
            <a:pPr marL="285750" indent="-285750">
              <a:buFontTx/>
              <a:buChar char="-"/>
            </a:pPr>
            <a:r>
              <a:rPr lang="fr-FR" sz="1600" dirty="0"/>
              <a:t>Même pouvoir reproducteur entre nos traitements</a:t>
            </a:r>
            <a:endParaRPr lang="fr-CA" sz="1600" dirty="0"/>
          </a:p>
        </p:txBody>
      </p:sp>
      <p:sp>
        <p:nvSpPr>
          <p:cNvPr id="10" name="ZoneTexte 9">
            <a:extLst>
              <a:ext uri="{FF2B5EF4-FFF2-40B4-BE49-F238E27FC236}">
                <a16:creationId xmlns:a16="http://schemas.microsoft.com/office/drawing/2014/main" id="{A1311AFB-7E31-DC3C-68F4-87EB0AA9E9D9}"/>
              </a:ext>
            </a:extLst>
          </p:cNvPr>
          <p:cNvSpPr txBox="1"/>
          <p:nvPr/>
        </p:nvSpPr>
        <p:spPr>
          <a:xfrm>
            <a:off x="6336040" y="4663225"/>
            <a:ext cx="1398011" cy="300082"/>
          </a:xfrm>
          <a:prstGeom prst="rect">
            <a:avLst/>
          </a:prstGeom>
          <a:noFill/>
        </p:spPr>
        <p:txBody>
          <a:bodyPr wrap="none" rtlCol="0">
            <a:spAutoFit/>
          </a:bodyPr>
          <a:lstStyle/>
          <a:p>
            <a:r>
              <a:rPr lang="fr-FR" dirty="0" err="1">
                <a:solidFill>
                  <a:schemeClr val="tx2">
                    <a:lumMod val="50000"/>
                  </a:schemeClr>
                </a:solidFill>
              </a:rPr>
              <a:t>Anova</a:t>
            </a:r>
            <a:r>
              <a:rPr lang="fr-FR" dirty="0">
                <a:solidFill>
                  <a:schemeClr val="tx2">
                    <a:lumMod val="50000"/>
                  </a:schemeClr>
                </a:solidFill>
              </a:rPr>
              <a:t>: P &lt; 0,001 </a:t>
            </a:r>
            <a:endParaRPr lang="fr-CA" dirty="0">
              <a:solidFill>
                <a:schemeClr val="tx2">
                  <a:lumMod val="50000"/>
                </a:schemeClr>
              </a:solidFill>
            </a:endParaRPr>
          </a:p>
        </p:txBody>
      </p:sp>
      <p:sp>
        <p:nvSpPr>
          <p:cNvPr id="12" name="ZoneTexte 11">
            <a:extLst>
              <a:ext uri="{FF2B5EF4-FFF2-40B4-BE49-F238E27FC236}">
                <a16:creationId xmlns:a16="http://schemas.microsoft.com/office/drawing/2014/main" id="{CEF51FC5-BB45-F6DA-72A5-74A6F703A94E}"/>
              </a:ext>
            </a:extLst>
          </p:cNvPr>
          <p:cNvSpPr txBox="1"/>
          <p:nvPr/>
        </p:nvSpPr>
        <p:spPr>
          <a:xfrm>
            <a:off x="1534046" y="3566969"/>
            <a:ext cx="2549834" cy="1015663"/>
          </a:xfrm>
          <a:prstGeom prst="rect">
            <a:avLst/>
          </a:prstGeom>
          <a:noFill/>
        </p:spPr>
        <p:txBody>
          <a:bodyPr wrap="square">
            <a:spAutoFit/>
          </a:bodyPr>
          <a:lstStyle/>
          <a:p>
            <a:pPr algn="ctr"/>
            <a:r>
              <a:rPr lang="fr-FR" sz="2000" dirty="0"/>
              <a:t>Ratio plus faible = nouvelle génération réduite!</a:t>
            </a:r>
          </a:p>
        </p:txBody>
      </p:sp>
      <p:graphicFrame>
        <p:nvGraphicFramePr>
          <p:cNvPr id="11" name="Graphique 10">
            <a:extLst>
              <a:ext uri="{FF2B5EF4-FFF2-40B4-BE49-F238E27FC236}">
                <a16:creationId xmlns:a16="http://schemas.microsoft.com/office/drawing/2014/main" id="{645A2F9B-150C-4374-BF53-6669D4D99A29}"/>
              </a:ext>
            </a:extLst>
          </p:cNvPr>
          <p:cNvGraphicFramePr>
            <a:graphicFrameLocks/>
          </p:cNvGraphicFramePr>
          <p:nvPr>
            <p:extLst>
              <p:ext uri="{D42A27DB-BD31-4B8C-83A1-F6EECF244321}">
                <p14:modId xmlns:p14="http://schemas.microsoft.com/office/powerpoint/2010/main" val="2942061242"/>
              </p:ext>
            </p:extLst>
          </p:nvPr>
        </p:nvGraphicFramePr>
        <p:xfrm>
          <a:off x="4640363" y="1807419"/>
          <a:ext cx="4063835" cy="2775213"/>
        </p:xfrm>
        <a:graphic>
          <a:graphicData uri="http://schemas.openxmlformats.org/drawingml/2006/chart">
            <c:chart xmlns:c="http://schemas.openxmlformats.org/drawingml/2006/chart" xmlns:r="http://schemas.openxmlformats.org/officeDocument/2006/relationships" r:id="rId7"/>
          </a:graphicData>
        </a:graphic>
      </p:graphicFrame>
      <p:sp>
        <p:nvSpPr>
          <p:cNvPr id="13" name="ZoneTexte 12">
            <a:extLst>
              <a:ext uri="{FF2B5EF4-FFF2-40B4-BE49-F238E27FC236}">
                <a16:creationId xmlns:a16="http://schemas.microsoft.com/office/drawing/2014/main" id="{4745FFDC-219B-95C9-28D5-72F2460D6F9F}"/>
              </a:ext>
            </a:extLst>
          </p:cNvPr>
          <p:cNvSpPr txBox="1"/>
          <p:nvPr/>
        </p:nvSpPr>
        <p:spPr>
          <a:xfrm>
            <a:off x="6672280" y="1951460"/>
            <a:ext cx="646331" cy="461665"/>
          </a:xfrm>
          <a:prstGeom prst="rect">
            <a:avLst/>
          </a:prstGeom>
          <a:noFill/>
        </p:spPr>
        <p:txBody>
          <a:bodyPr wrap="none" rtlCol="0">
            <a:spAutoFit/>
          </a:bodyPr>
          <a:lstStyle/>
          <a:p>
            <a:r>
              <a:rPr lang="fr-FR" sz="2400" dirty="0">
                <a:solidFill>
                  <a:schemeClr val="tx2">
                    <a:lumMod val="50000"/>
                  </a:schemeClr>
                </a:solidFill>
              </a:rPr>
              <a:t>***</a:t>
            </a:r>
            <a:endParaRPr lang="fr-CA" sz="2400" dirty="0">
              <a:solidFill>
                <a:schemeClr val="tx2">
                  <a:lumMod val="50000"/>
                </a:schemeClr>
              </a:solidFill>
            </a:endParaRPr>
          </a:p>
        </p:txBody>
      </p:sp>
      <p:pic>
        <p:nvPicPr>
          <p:cNvPr id="8" name="Picture 4">
            <a:extLst>
              <a:ext uri="{FF2B5EF4-FFF2-40B4-BE49-F238E27FC236}">
                <a16:creationId xmlns:a16="http://schemas.microsoft.com/office/drawing/2014/main" id="{84607A53-8BB4-7409-7EDB-2F73CF0C83FB}"/>
              </a:ext>
            </a:extLst>
          </p:cNvPr>
          <p:cNvPicPr>
            <a:picLocks noChangeAspect="1"/>
          </p:cNvPicPr>
          <p:nvPr>
            <p:custDataLst>
              <p:tags r:id="rId2"/>
            </p:custDataLst>
          </p:nvPr>
        </p:nvPicPr>
        <p:blipFill rotWithShape="1">
          <a:blip r:embed="rId8" cstate="print">
            <a:extLst>
              <a:ext uri="{BEBA8EAE-BF5A-486C-A8C5-ECC9F3942E4B}">
                <a14:imgProps xmlns:a14="http://schemas.microsoft.com/office/drawing/2010/main">
                  <a14:imgLayer r:embed="rId9">
                    <a14:imgEffect>
                      <a14:backgroundRemoval t="0" b="97649" l="7187" r="97331">
                        <a14:foregroundMark x1="32854" y1="92767" x2="32854" y2="92767"/>
                        <a14:foregroundMark x1="30390" y1="96203" x2="30390" y2="96203"/>
                        <a14:foregroundMark x1="30801" y1="71429" x2="30801" y2="71429"/>
                        <a14:foregroundMark x1="32444" y1="78843" x2="32444" y2="78843"/>
                        <a14:foregroundMark x1="34292" y1="80651" x2="34292" y2="80651"/>
                        <a14:foregroundMark x1="37372" y1="85895" x2="30801" y2="72514"/>
                        <a14:foregroundMark x1="25873" y1="45570" x2="37166" y2="43580"/>
                        <a14:foregroundMark x1="28747" y1="33816" x2="38193" y2="36347"/>
                        <a14:foregroundMark x1="47023" y1="18987" x2="7187" y2="1266"/>
                        <a14:foregroundMark x1="41068" y1="15009" x2="8008" y2="723"/>
                        <a14:foregroundMark x1="88706" y1="0" x2="52772" y2="16637"/>
                        <a14:foregroundMark x1="82341" y1="52080" x2="82136" y2="49729"/>
                        <a14:foregroundMark x1="79055" y1="69801" x2="72074" y2="89873"/>
                        <a14:foregroundMark x1="72074" y1="89873" x2="74538" y2="96203"/>
                        <a14:foregroundMark x1="78234" y1="81555" x2="77618" y2="81917"/>
                        <a14:foregroundMark x1="88501" y1="61664" x2="88912" y2="61664"/>
                        <a14:foregroundMark x1="97536" y1="63291" x2="81520" y2="49910"/>
                        <a14:foregroundMark x1="73922" y1="97288" x2="77002" y2="97649"/>
                        <a14:foregroundMark x1="74743" y1="48644" x2="77002" y2="48644"/>
                        <a14:foregroundMark x1="38193" y1="43761" x2="24846" y2="45931"/>
                        <a14:foregroundMark x1="37782" y1="49910" x2="38398" y2="49005"/>
                        <a14:foregroundMark x1="37782" y1="34901" x2="36961" y2="34720"/>
                        <a14:foregroundMark x1="27721" y1="32550" x2="27721" y2="32550"/>
                        <a14:foregroundMark x1="26489" y1="33273" x2="31211" y2="33273"/>
                        <a14:foregroundMark x1="51335" y1="18445" x2="56468" y2="15913"/>
                        <a14:foregroundMark x1="47639" y1="92043" x2="68994" y2="90778"/>
                        <a14:foregroundMark x1="65503" y1="92586" x2="65503" y2="92586"/>
                        <a14:foregroundMark x1="62423" y1="96564" x2="62423" y2="96564"/>
                        <a14:foregroundMark x1="57084" y1="96383" x2="57700" y2="96203"/>
                        <a14:foregroundMark x1="64476" y1="94937" x2="66940" y2="93852"/>
                        <a14:foregroundMark x1="61602" y1="95660" x2="61602" y2="95660"/>
                        <a14:foregroundMark x1="54415" y1="95841" x2="59754" y2="96022"/>
                        <a14:foregroundMark x1="59754" y1="97107" x2="61602" y2="96564"/>
                        <a14:foregroundMark x1="56468" y1="96926" x2="61807" y2="96745"/>
                        <a14:foregroundMark x1="62834" y1="96022" x2="63860" y2="96022"/>
                        <a14:foregroundMark x1="62012" y1="96203" x2="63039" y2="96022"/>
                        <a14:foregroundMark x1="64066" y1="18264" x2="64066" y2="18264"/>
                        <a14:backgroundMark x1="50308" y1="98373" x2="50308" y2="98373"/>
                        <a14:backgroundMark x1="65708" y1="96022" x2="67967" y2="96022"/>
                        <a14:backgroundMark x1="47844" y1="96564" x2="54004" y2="96383"/>
                      </a14:backgroundRemoval>
                    </a14:imgEffect>
                    <a14:imgEffect>
                      <a14:brightnessContrast bright="20000" contrast="-20000"/>
                    </a14:imgEffect>
                  </a14:imgLayer>
                </a14:imgProps>
              </a:ext>
              <a:ext uri="{28A0092B-C50C-407E-A947-70E740481C1C}">
                <a14:useLocalDpi xmlns:a14="http://schemas.microsoft.com/office/drawing/2010/main"/>
              </a:ext>
            </a:extLst>
          </a:blip>
          <a:srcRect l="-575" b="-1246"/>
          <a:stretch/>
        </p:blipFill>
        <p:spPr>
          <a:xfrm>
            <a:off x="8511197" y="104431"/>
            <a:ext cx="540917" cy="618601"/>
          </a:xfrm>
          <a:prstGeom prst="rect">
            <a:avLst/>
          </a:prstGeom>
        </p:spPr>
      </p:pic>
      <p:pic>
        <p:nvPicPr>
          <p:cNvPr id="9" name="Picture 4">
            <a:extLst>
              <a:ext uri="{FF2B5EF4-FFF2-40B4-BE49-F238E27FC236}">
                <a16:creationId xmlns:a16="http://schemas.microsoft.com/office/drawing/2014/main" id="{4213CF11-1C41-82D2-0876-9BC5A10B3E57}"/>
              </a:ext>
            </a:extLst>
          </p:cNvPr>
          <p:cNvPicPr>
            <a:picLocks noChangeAspect="1"/>
          </p:cNvPicPr>
          <p:nvPr>
            <p:custDataLst>
              <p:tags r:id="rId3"/>
            </p:custDataLst>
          </p:nvPr>
        </p:nvPicPr>
        <p:blipFill rotWithShape="1">
          <a:blip r:embed="rId8" cstate="print">
            <a:extLst>
              <a:ext uri="{BEBA8EAE-BF5A-486C-A8C5-ECC9F3942E4B}">
                <a14:imgProps xmlns:a14="http://schemas.microsoft.com/office/drawing/2010/main">
                  <a14:imgLayer r:embed="rId9">
                    <a14:imgEffect>
                      <a14:backgroundRemoval t="0" b="97649" l="7187" r="97331">
                        <a14:foregroundMark x1="32854" y1="92767" x2="32854" y2="92767"/>
                        <a14:foregroundMark x1="30390" y1="96203" x2="30390" y2="96203"/>
                        <a14:foregroundMark x1="30801" y1="71429" x2="30801" y2="71429"/>
                        <a14:foregroundMark x1="32444" y1="78843" x2="32444" y2="78843"/>
                        <a14:foregroundMark x1="34292" y1="80651" x2="34292" y2="80651"/>
                        <a14:foregroundMark x1="37372" y1="85895" x2="30801" y2="72514"/>
                        <a14:foregroundMark x1="25873" y1="45570" x2="37166" y2="43580"/>
                        <a14:foregroundMark x1="28747" y1="33816" x2="38193" y2="36347"/>
                        <a14:foregroundMark x1="47023" y1="18987" x2="7187" y2="1266"/>
                        <a14:foregroundMark x1="41068" y1="15009" x2="8008" y2="723"/>
                        <a14:foregroundMark x1="88706" y1="0" x2="52772" y2="16637"/>
                        <a14:foregroundMark x1="82341" y1="52080" x2="82136" y2="49729"/>
                        <a14:foregroundMark x1="79055" y1="69801" x2="72074" y2="89873"/>
                        <a14:foregroundMark x1="72074" y1="89873" x2="74538" y2="96203"/>
                        <a14:foregroundMark x1="78234" y1="81555" x2="77618" y2="81917"/>
                        <a14:foregroundMark x1="88501" y1="61664" x2="88912" y2="61664"/>
                        <a14:foregroundMark x1="97536" y1="63291" x2="81520" y2="49910"/>
                        <a14:foregroundMark x1="73922" y1="97288" x2="77002" y2="97649"/>
                        <a14:foregroundMark x1="74743" y1="48644" x2="77002" y2="48644"/>
                        <a14:foregroundMark x1="38193" y1="43761" x2="24846" y2="45931"/>
                        <a14:foregroundMark x1="37782" y1="49910" x2="38398" y2="49005"/>
                        <a14:foregroundMark x1="37782" y1="34901" x2="36961" y2="34720"/>
                        <a14:foregroundMark x1="27721" y1="32550" x2="27721" y2="32550"/>
                        <a14:foregroundMark x1="26489" y1="33273" x2="31211" y2="33273"/>
                        <a14:foregroundMark x1="51335" y1="18445" x2="56468" y2="15913"/>
                        <a14:foregroundMark x1="47639" y1="92043" x2="68994" y2="90778"/>
                        <a14:foregroundMark x1="65503" y1="92586" x2="65503" y2="92586"/>
                        <a14:foregroundMark x1="62423" y1="96564" x2="62423" y2="96564"/>
                        <a14:foregroundMark x1="57084" y1="96383" x2="57700" y2="96203"/>
                        <a14:foregroundMark x1="64476" y1="94937" x2="66940" y2="93852"/>
                        <a14:foregroundMark x1="61602" y1="95660" x2="61602" y2="95660"/>
                        <a14:foregroundMark x1="54415" y1="95841" x2="59754" y2="96022"/>
                        <a14:foregroundMark x1="59754" y1="97107" x2="61602" y2="96564"/>
                        <a14:foregroundMark x1="56468" y1="96926" x2="61807" y2="96745"/>
                        <a14:foregroundMark x1="62834" y1="96022" x2="63860" y2="96022"/>
                        <a14:foregroundMark x1="62012" y1="96203" x2="63039" y2="96022"/>
                        <a14:foregroundMark x1="64066" y1="18264" x2="64066" y2="18264"/>
                        <a14:backgroundMark x1="50308" y1="98373" x2="50308" y2="98373"/>
                        <a14:backgroundMark x1="65708" y1="96022" x2="67967" y2="96022"/>
                        <a14:backgroundMark x1="47844" y1="96564" x2="54004" y2="96383"/>
                      </a14:backgroundRemoval>
                    </a14:imgEffect>
                    <a14:imgEffect>
                      <a14:brightnessContrast bright="20000" contrast="-20000"/>
                    </a14:imgEffect>
                  </a14:imgLayer>
                </a14:imgProps>
              </a:ext>
              <a:ext uri="{28A0092B-C50C-407E-A947-70E740481C1C}">
                <a14:useLocalDpi xmlns:a14="http://schemas.microsoft.com/office/drawing/2010/main"/>
              </a:ext>
            </a:extLst>
          </a:blip>
          <a:srcRect l="-575" b="-1246"/>
          <a:stretch/>
        </p:blipFill>
        <p:spPr>
          <a:xfrm>
            <a:off x="7751807" y="104342"/>
            <a:ext cx="540917" cy="618601"/>
          </a:xfrm>
          <a:prstGeom prst="rect">
            <a:avLst/>
          </a:prstGeom>
        </p:spPr>
      </p:pic>
      <p:cxnSp>
        <p:nvCxnSpPr>
          <p:cNvPr id="15" name="Connecteur droit avec flèche 14">
            <a:extLst>
              <a:ext uri="{FF2B5EF4-FFF2-40B4-BE49-F238E27FC236}">
                <a16:creationId xmlns:a16="http://schemas.microsoft.com/office/drawing/2014/main" id="{C6C1A2DC-3BCD-6E6D-99FD-ABC3CB5AFE5F}"/>
              </a:ext>
            </a:extLst>
          </p:cNvPr>
          <p:cNvCxnSpPr>
            <a:cxnSpLocks/>
            <a:stCxn id="9" idx="3"/>
          </p:cNvCxnSpPr>
          <p:nvPr/>
        </p:nvCxnSpPr>
        <p:spPr>
          <a:xfrm flipV="1">
            <a:off x="8292724" y="413642"/>
            <a:ext cx="302178"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74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0" grpId="0"/>
      <p:bldP spid="12" grpId="0"/>
      <p:bldGraphic spid="11" grpId="0">
        <p:bldAsOne/>
      </p:bldGraphic>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2D55A7-40FA-C032-07A8-EB72849D7F44}"/>
              </a:ext>
            </a:extLst>
          </p:cNvPr>
          <p:cNvSpPr>
            <a:spLocks noGrp="1"/>
          </p:cNvSpPr>
          <p:nvPr>
            <p:ph type="title"/>
          </p:nvPr>
        </p:nvSpPr>
        <p:spPr/>
        <p:txBody>
          <a:bodyPr/>
          <a:lstStyle/>
          <a:p>
            <a:r>
              <a:rPr lang="fr-CA" dirty="0"/>
              <a:t>Effet du paillis de seigle - Faits saillants</a:t>
            </a:r>
          </a:p>
        </p:txBody>
      </p:sp>
      <p:sp>
        <p:nvSpPr>
          <p:cNvPr id="3" name="Espace réservé du texte 2">
            <a:extLst>
              <a:ext uri="{FF2B5EF4-FFF2-40B4-BE49-F238E27FC236}">
                <a16:creationId xmlns:a16="http://schemas.microsoft.com/office/drawing/2014/main" id="{04432029-A9A2-144A-6CBE-175B5C96AA00}"/>
              </a:ext>
            </a:extLst>
          </p:cNvPr>
          <p:cNvSpPr>
            <a:spLocks noGrp="1"/>
          </p:cNvSpPr>
          <p:nvPr>
            <p:ph type="body" idx="1"/>
          </p:nvPr>
        </p:nvSpPr>
        <p:spPr>
          <a:xfrm>
            <a:off x="1031875" y="1152475"/>
            <a:ext cx="7800300" cy="3338843"/>
          </a:xfrm>
        </p:spPr>
        <p:txBody>
          <a:bodyPr/>
          <a:lstStyle/>
          <a:p>
            <a:r>
              <a:rPr lang="fr-CA" dirty="0"/>
              <a:t>Abondance de CRC en seigle en moyenne 27 fois moins élevée en juin. </a:t>
            </a:r>
          </a:p>
          <a:p>
            <a:r>
              <a:rPr lang="fr-CA" dirty="0"/>
              <a:t>Les CRC ont été maintenues sous le seuil d’intervention au-delà du stade 5 feuilles (stade sensible au flétrissement bactérien).</a:t>
            </a:r>
          </a:p>
          <a:p>
            <a:r>
              <a:rPr lang="fr-CA" dirty="0"/>
              <a:t>% des plantes présentant des signes de flétrissement bactérien a été 5 fois moins important dans les parcelles de seigle que dans les parcelles en sol nu.</a:t>
            </a:r>
          </a:p>
          <a:p>
            <a:r>
              <a:rPr lang="fr-CA" dirty="0"/>
              <a:t>Rendement similaire entre les traitements</a:t>
            </a:r>
          </a:p>
          <a:p>
            <a:pPr lvl="1"/>
            <a:r>
              <a:rPr lang="fr-CA" dirty="0"/>
              <a:t>Compétition du seigle et MH </a:t>
            </a:r>
            <a:r>
              <a:rPr lang="fr-CA" i="1" dirty="0"/>
              <a:t>vs</a:t>
            </a:r>
            <a:r>
              <a:rPr lang="fr-CA" dirty="0"/>
              <a:t> impacts plus grande de la CRC </a:t>
            </a:r>
          </a:p>
          <a:p>
            <a:r>
              <a:rPr lang="fr-CA" dirty="0"/>
              <a:t>Le seigle supporte une communauté de prédateurs de la CRC plus diversifiée et abondante.</a:t>
            </a:r>
          </a:p>
          <a:p>
            <a:r>
              <a:rPr lang="fr-CA" dirty="0"/>
              <a:t>Environnement moins favorable au renouvellement des populations.</a:t>
            </a:r>
          </a:p>
          <a:p>
            <a:pPr marL="114300" indent="0">
              <a:buNone/>
            </a:pPr>
            <a:endParaRPr lang="fr-CA" dirty="0"/>
          </a:p>
        </p:txBody>
      </p:sp>
      <p:sp>
        <p:nvSpPr>
          <p:cNvPr id="4" name="Espace réservé du numéro de diapositive 3">
            <a:extLst>
              <a:ext uri="{FF2B5EF4-FFF2-40B4-BE49-F238E27FC236}">
                <a16:creationId xmlns:a16="http://schemas.microsoft.com/office/drawing/2014/main" id="{E72DFEE3-BBAB-D745-D823-6FD1F83655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31</a:t>
            </a:fld>
            <a:endParaRPr lang="fr-CA"/>
          </a:p>
        </p:txBody>
      </p:sp>
      <p:sp>
        <p:nvSpPr>
          <p:cNvPr id="5" name="Titre 1">
            <a:extLst>
              <a:ext uri="{FF2B5EF4-FFF2-40B4-BE49-F238E27FC236}">
                <a16:creationId xmlns:a16="http://schemas.microsoft.com/office/drawing/2014/main" id="{D35E30A1-DEEC-AC00-7551-9B28EFEBFD9B}"/>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Discussion</a:t>
            </a:r>
          </a:p>
        </p:txBody>
      </p:sp>
    </p:spTree>
    <p:extLst>
      <p:ext uri="{BB962C8B-B14F-4D97-AF65-F5344CB8AC3E}">
        <p14:creationId xmlns:p14="http://schemas.microsoft.com/office/powerpoint/2010/main" val="33774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87253-BAD5-1C2F-E347-FA98C44998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0EB92F-879F-617F-7B0B-A4B02905AE55}"/>
              </a:ext>
            </a:extLst>
          </p:cNvPr>
          <p:cNvSpPr>
            <a:spLocks noGrp="1"/>
          </p:cNvSpPr>
          <p:nvPr>
            <p:ph type="title"/>
          </p:nvPr>
        </p:nvSpPr>
        <p:spPr/>
        <p:txBody>
          <a:bodyPr/>
          <a:lstStyle/>
          <a:p>
            <a:r>
              <a:rPr lang="fr-CA" dirty="0"/>
              <a:t>Mécanismes</a:t>
            </a:r>
          </a:p>
        </p:txBody>
      </p:sp>
      <p:sp>
        <p:nvSpPr>
          <p:cNvPr id="3" name="Espace réservé du texte 2">
            <a:extLst>
              <a:ext uri="{FF2B5EF4-FFF2-40B4-BE49-F238E27FC236}">
                <a16:creationId xmlns:a16="http://schemas.microsoft.com/office/drawing/2014/main" id="{A48FF24F-1B0F-9D76-9DDB-727F32742AD5}"/>
              </a:ext>
            </a:extLst>
          </p:cNvPr>
          <p:cNvSpPr>
            <a:spLocks noGrp="1"/>
          </p:cNvSpPr>
          <p:nvPr>
            <p:ph type="body" idx="1"/>
          </p:nvPr>
        </p:nvSpPr>
        <p:spPr>
          <a:xfrm>
            <a:off x="850901" y="863550"/>
            <a:ext cx="4285642" cy="3416400"/>
          </a:xfrm>
        </p:spPr>
        <p:txBody>
          <a:bodyPr/>
          <a:lstStyle/>
          <a:p>
            <a:r>
              <a:rPr lang="fr-FR" dirty="0"/>
              <a:t>Hypothèses pour expliquer une réduction de la colonisation</a:t>
            </a:r>
          </a:p>
          <a:p>
            <a:pPr lvl="1"/>
            <a:r>
              <a:rPr lang="fr-FR" dirty="0"/>
              <a:t>Une plus grande communauté de prédateurs (effets directs ou indirectes)</a:t>
            </a:r>
          </a:p>
          <a:p>
            <a:pPr lvl="1"/>
            <a:r>
              <a:rPr lang="fr-FR" dirty="0"/>
              <a:t>Signaux olfactifs perturbés (culture, seigle)</a:t>
            </a:r>
          </a:p>
          <a:p>
            <a:pPr lvl="1"/>
            <a:r>
              <a:rPr lang="fr-FR" dirty="0"/>
              <a:t>Signaux visuels</a:t>
            </a:r>
          </a:p>
          <a:p>
            <a:pPr lvl="1"/>
            <a:endParaRPr lang="fr-CA" dirty="0"/>
          </a:p>
        </p:txBody>
      </p:sp>
      <p:sp>
        <p:nvSpPr>
          <p:cNvPr id="4" name="Espace réservé du numéro de diapositive 3">
            <a:extLst>
              <a:ext uri="{FF2B5EF4-FFF2-40B4-BE49-F238E27FC236}">
                <a16:creationId xmlns:a16="http://schemas.microsoft.com/office/drawing/2014/main" id="{0B94DCF4-EE19-B6ED-DC74-823AD74CF6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32</a:t>
            </a:fld>
            <a:endParaRPr lang="fr-CA"/>
          </a:p>
        </p:txBody>
      </p:sp>
      <p:sp>
        <p:nvSpPr>
          <p:cNvPr id="5" name="Titre 1">
            <a:extLst>
              <a:ext uri="{FF2B5EF4-FFF2-40B4-BE49-F238E27FC236}">
                <a16:creationId xmlns:a16="http://schemas.microsoft.com/office/drawing/2014/main" id="{E990BCA6-9ECD-8EE8-0C71-5C589856A245}"/>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Discussion</a:t>
            </a:r>
          </a:p>
        </p:txBody>
      </p:sp>
      <p:pic>
        <p:nvPicPr>
          <p:cNvPr id="6" name="Image 5" descr="Une image contenant herbe, ciel, invertébré, coccinelle&#10;&#10;Description générée automatiquement">
            <a:extLst>
              <a:ext uri="{FF2B5EF4-FFF2-40B4-BE49-F238E27FC236}">
                <a16:creationId xmlns:a16="http://schemas.microsoft.com/office/drawing/2014/main" id="{41DAD552-7C67-EA3C-8D66-EEFC6CF1F9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86375" y="0"/>
            <a:ext cx="3857625" cy="5143500"/>
          </a:xfrm>
          <a:prstGeom prst="rect">
            <a:avLst/>
          </a:prstGeom>
        </p:spPr>
      </p:pic>
      <p:pic>
        <p:nvPicPr>
          <p:cNvPr id="10" name="Image 9" descr="Une image contenant sol, plein air, plante, nature&#10;&#10;Description générée automatiquement">
            <a:extLst>
              <a:ext uri="{FF2B5EF4-FFF2-40B4-BE49-F238E27FC236}">
                <a16:creationId xmlns:a16="http://schemas.microsoft.com/office/drawing/2014/main" id="{F9EA4365-1081-57DC-717C-E6A06E8F8A5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5400000">
            <a:off x="3165310" y="3413851"/>
            <a:ext cx="1601973" cy="1898394"/>
          </a:xfrm>
          <a:prstGeom prst="rect">
            <a:avLst/>
          </a:prstGeom>
        </p:spPr>
      </p:pic>
      <p:pic>
        <p:nvPicPr>
          <p:cNvPr id="12" name="Image 11" descr="Une image contenant plein air, herbe, vert, plante&#10;&#10;Description générée automatiquement">
            <a:extLst>
              <a:ext uri="{FF2B5EF4-FFF2-40B4-BE49-F238E27FC236}">
                <a16:creationId xmlns:a16="http://schemas.microsoft.com/office/drawing/2014/main" id="{263523F7-BBC2-DCE9-A03D-882786BA23B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5400000">
            <a:off x="1202768" y="3550218"/>
            <a:ext cx="1581438" cy="1605127"/>
          </a:xfrm>
          <a:prstGeom prst="rect">
            <a:avLst/>
          </a:prstGeom>
        </p:spPr>
      </p:pic>
    </p:spTree>
    <p:extLst>
      <p:ext uri="{BB962C8B-B14F-4D97-AF65-F5344CB8AC3E}">
        <p14:creationId xmlns:p14="http://schemas.microsoft.com/office/powerpoint/2010/main" val="330452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5477F-F285-4EF1-12EB-920C7B51D5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6633B3-A70E-D24D-79DF-6BC8E2D7C414}"/>
              </a:ext>
            </a:extLst>
          </p:cNvPr>
          <p:cNvSpPr>
            <a:spLocks noGrp="1"/>
          </p:cNvSpPr>
          <p:nvPr>
            <p:ph type="title"/>
          </p:nvPr>
        </p:nvSpPr>
        <p:spPr/>
        <p:txBody>
          <a:bodyPr/>
          <a:lstStyle/>
          <a:p>
            <a:r>
              <a:rPr lang="fr-CA" dirty="0"/>
              <a:t>Défis et projets à venir</a:t>
            </a:r>
          </a:p>
        </p:txBody>
      </p:sp>
      <p:sp>
        <p:nvSpPr>
          <p:cNvPr id="3" name="Espace réservé du texte 2">
            <a:extLst>
              <a:ext uri="{FF2B5EF4-FFF2-40B4-BE49-F238E27FC236}">
                <a16:creationId xmlns:a16="http://schemas.microsoft.com/office/drawing/2014/main" id="{4C54D8BE-CD23-6483-8229-FF6AFD1DB955}"/>
              </a:ext>
            </a:extLst>
          </p:cNvPr>
          <p:cNvSpPr>
            <a:spLocks noGrp="1"/>
          </p:cNvSpPr>
          <p:nvPr>
            <p:ph type="body" idx="1"/>
          </p:nvPr>
        </p:nvSpPr>
        <p:spPr>
          <a:xfrm>
            <a:off x="1031875" y="1152475"/>
            <a:ext cx="5368926" cy="3416400"/>
          </a:xfrm>
        </p:spPr>
        <p:txBody>
          <a:bodyPr>
            <a:normAutofit/>
          </a:bodyPr>
          <a:lstStyle/>
          <a:p>
            <a:r>
              <a:rPr lang="fr-CA" dirty="0"/>
              <a:t>Météo très difficile en 2023 … perte d’une année</a:t>
            </a:r>
          </a:p>
          <a:p>
            <a:pPr marL="114300" indent="0">
              <a:buNone/>
            </a:pPr>
            <a:endParaRPr lang="fr-CA" dirty="0"/>
          </a:p>
          <a:p>
            <a:pPr marL="114300" indent="0">
              <a:buNone/>
            </a:pPr>
            <a:endParaRPr lang="fr-CA" sz="900" b="1" dirty="0"/>
          </a:p>
          <a:p>
            <a:pPr marL="114300" indent="0">
              <a:buNone/>
            </a:pPr>
            <a:r>
              <a:rPr lang="fr-CA" b="1" dirty="0"/>
              <a:t>Validation de la capacité du paillis de seigle à réduire le nombre de CRC sur courges et exploration des causes possibles. </a:t>
            </a:r>
            <a:r>
              <a:rPr lang="fr-CA" i="1" dirty="0"/>
              <a:t>(Projet de recherche en attente d’une réponse de financement PIB)</a:t>
            </a:r>
          </a:p>
          <a:p>
            <a:pPr marL="571500" lvl="1" indent="0">
              <a:buNone/>
            </a:pPr>
            <a:endParaRPr lang="fr-CA" b="1" dirty="0"/>
          </a:p>
          <a:p>
            <a:pPr marL="114300" indent="0">
              <a:buNone/>
            </a:pPr>
            <a:endParaRPr lang="fr-CA" dirty="0"/>
          </a:p>
        </p:txBody>
      </p:sp>
      <p:sp>
        <p:nvSpPr>
          <p:cNvPr id="4" name="Espace réservé du numéro de diapositive 3">
            <a:extLst>
              <a:ext uri="{FF2B5EF4-FFF2-40B4-BE49-F238E27FC236}">
                <a16:creationId xmlns:a16="http://schemas.microsoft.com/office/drawing/2014/main" id="{86E32A55-F846-8026-A2FB-A78B448397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33</a:t>
            </a:fld>
            <a:endParaRPr lang="fr-CA"/>
          </a:p>
        </p:txBody>
      </p:sp>
      <p:sp>
        <p:nvSpPr>
          <p:cNvPr id="11" name="Titre 1">
            <a:extLst>
              <a:ext uri="{FF2B5EF4-FFF2-40B4-BE49-F238E27FC236}">
                <a16:creationId xmlns:a16="http://schemas.microsoft.com/office/drawing/2014/main" id="{F7657E13-4F00-45A7-1DF1-DA3FB6497AFA}"/>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Discussion</a:t>
            </a:r>
          </a:p>
        </p:txBody>
      </p:sp>
      <p:pic>
        <p:nvPicPr>
          <p:cNvPr id="7" name="Image 6" descr="Une image contenant sol, plein air, nature, herbe&#10;&#10;Description générée automatiquement">
            <a:extLst>
              <a:ext uri="{FF2B5EF4-FFF2-40B4-BE49-F238E27FC236}">
                <a16:creationId xmlns:a16="http://schemas.microsoft.com/office/drawing/2014/main" id="{A2B74AD8-7AD9-C727-6F86-41D59CF2235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10080" y="-25400"/>
            <a:ext cx="2633920" cy="5168900"/>
          </a:xfrm>
          <a:prstGeom prst="rect">
            <a:avLst/>
          </a:prstGeom>
        </p:spPr>
      </p:pic>
      <p:pic>
        <p:nvPicPr>
          <p:cNvPr id="9" name="Picture 7">
            <a:extLst>
              <a:ext uri="{FF2B5EF4-FFF2-40B4-BE49-F238E27FC236}">
                <a16:creationId xmlns:a16="http://schemas.microsoft.com/office/drawing/2014/main" id="{405F5F06-92E2-2E23-4ECF-C9DA2F6CD330}"/>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a:ext>
            </a:extLst>
          </a:blip>
          <a:stretch>
            <a:fillRect/>
          </a:stretch>
        </p:blipFill>
        <p:spPr>
          <a:xfrm>
            <a:off x="1610145" y="4085057"/>
            <a:ext cx="1339829" cy="967635"/>
          </a:xfrm>
          <a:prstGeom prst="rect">
            <a:avLst/>
          </a:prstGeom>
        </p:spPr>
      </p:pic>
      <p:pic>
        <p:nvPicPr>
          <p:cNvPr id="2052" name="Picture 4">
            <a:extLst>
              <a:ext uri="{FF2B5EF4-FFF2-40B4-BE49-F238E27FC236}">
                <a16:creationId xmlns:a16="http://schemas.microsoft.com/office/drawing/2014/main" id="{12B3981E-FCC9-9076-065D-6330AB390BD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09032" y="4220647"/>
            <a:ext cx="2325935" cy="46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315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34378-D6D6-1301-58BA-E69083726E3C}"/>
              </a:ext>
            </a:extLst>
          </p:cNvPr>
          <p:cNvSpPr>
            <a:spLocks noGrp="1"/>
          </p:cNvSpPr>
          <p:nvPr>
            <p:ph type="title"/>
          </p:nvPr>
        </p:nvSpPr>
        <p:spPr/>
        <p:txBody>
          <a:bodyPr/>
          <a:lstStyle/>
          <a:p>
            <a:r>
              <a:rPr lang="fr-CA" dirty="0"/>
              <a:t>Défis et projets à venir</a:t>
            </a:r>
          </a:p>
        </p:txBody>
      </p:sp>
      <p:sp>
        <p:nvSpPr>
          <p:cNvPr id="3" name="Espace réservé du texte 2">
            <a:extLst>
              <a:ext uri="{FF2B5EF4-FFF2-40B4-BE49-F238E27FC236}">
                <a16:creationId xmlns:a16="http://schemas.microsoft.com/office/drawing/2014/main" id="{8D1949E6-4C8E-56E8-BE96-79B83D8D60C8}"/>
              </a:ext>
            </a:extLst>
          </p:cNvPr>
          <p:cNvSpPr>
            <a:spLocks noGrp="1"/>
          </p:cNvSpPr>
          <p:nvPr>
            <p:ph type="body" idx="1"/>
          </p:nvPr>
        </p:nvSpPr>
        <p:spPr>
          <a:xfrm>
            <a:off x="992577" y="993250"/>
            <a:ext cx="3842613" cy="3416400"/>
          </a:xfrm>
        </p:spPr>
        <p:txBody>
          <a:bodyPr/>
          <a:lstStyle/>
          <a:p>
            <a:r>
              <a:rPr lang="fr-CA" dirty="0"/>
              <a:t>Destruction du seigle et gestion des mauvaises herbes</a:t>
            </a:r>
          </a:p>
        </p:txBody>
      </p:sp>
      <p:sp>
        <p:nvSpPr>
          <p:cNvPr id="4" name="Espace réservé du numéro de diapositive 3">
            <a:extLst>
              <a:ext uri="{FF2B5EF4-FFF2-40B4-BE49-F238E27FC236}">
                <a16:creationId xmlns:a16="http://schemas.microsoft.com/office/drawing/2014/main" id="{B6B0138E-C7F8-2606-583B-841E9C581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34</a:t>
            </a:fld>
            <a:endParaRPr lang="fr-CA"/>
          </a:p>
        </p:txBody>
      </p:sp>
      <p:pic>
        <p:nvPicPr>
          <p:cNvPr id="10" name="Image 9" descr="Une image contenant plein air, ciel, herbe, nuage&#10;&#10;Description générée automatiquement">
            <a:extLst>
              <a:ext uri="{FF2B5EF4-FFF2-40B4-BE49-F238E27FC236}">
                <a16:creationId xmlns:a16="http://schemas.microsoft.com/office/drawing/2014/main" id="{A6D1C98B-A2D8-F3BA-CA08-643468335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3463" y="475761"/>
            <a:ext cx="2784251" cy="2088189"/>
          </a:xfrm>
          <a:prstGeom prst="rect">
            <a:avLst/>
          </a:prstGeom>
        </p:spPr>
      </p:pic>
      <p:pic>
        <p:nvPicPr>
          <p:cNvPr id="8" name="Image 7" descr="Une image contenant plein air, Plante couvre-sol, terrain, plante&#10;&#10;Description générée automatiquement">
            <a:extLst>
              <a:ext uri="{FF2B5EF4-FFF2-40B4-BE49-F238E27FC236}">
                <a16:creationId xmlns:a16="http://schemas.microsoft.com/office/drawing/2014/main" id="{D41CFA6B-D6B8-F2BF-F27E-36C936EA07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1343" y="1943921"/>
            <a:ext cx="4150537" cy="3112903"/>
          </a:xfrm>
          <a:prstGeom prst="rect">
            <a:avLst/>
          </a:prstGeom>
        </p:spPr>
      </p:pic>
      <p:sp>
        <p:nvSpPr>
          <p:cNvPr id="11" name="Titre 1">
            <a:extLst>
              <a:ext uri="{FF2B5EF4-FFF2-40B4-BE49-F238E27FC236}">
                <a16:creationId xmlns:a16="http://schemas.microsoft.com/office/drawing/2014/main" id="{5ACB16F0-D877-95DF-9C7A-A3AB8F03A821}"/>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Discussion</a:t>
            </a:r>
          </a:p>
        </p:txBody>
      </p:sp>
      <p:pic>
        <p:nvPicPr>
          <p:cNvPr id="7" name="Image 6" descr="Une image contenant plein air, herbe, Ouvrier agricole, agriculture&#10;&#10;Description générée automatiquement">
            <a:extLst>
              <a:ext uri="{FF2B5EF4-FFF2-40B4-BE49-F238E27FC236}">
                <a16:creationId xmlns:a16="http://schemas.microsoft.com/office/drawing/2014/main" id="{7086274D-4D6F-F469-5594-8080C1B702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4478" y="1858624"/>
            <a:ext cx="4264266" cy="3198200"/>
          </a:xfrm>
          <a:prstGeom prst="rect">
            <a:avLst/>
          </a:prstGeom>
        </p:spPr>
      </p:pic>
      <p:pic>
        <p:nvPicPr>
          <p:cNvPr id="6" name="Image 5" descr="Une image contenant plein air, vert, Hierochloe, Foin d’odeur&#10;&#10;Description générée automatiquement">
            <a:extLst>
              <a:ext uri="{FF2B5EF4-FFF2-40B4-BE49-F238E27FC236}">
                <a16:creationId xmlns:a16="http://schemas.microsoft.com/office/drawing/2014/main" id="{E89AEBAE-FBA5-B34D-3EFE-57736E6DEF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49349" y="2571750"/>
            <a:ext cx="2794652" cy="2095989"/>
          </a:xfrm>
          <a:prstGeom prst="rect">
            <a:avLst/>
          </a:prstGeom>
        </p:spPr>
      </p:pic>
    </p:spTree>
    <p:extLst>
      <p:ext uri="{BB962C8B-B14F-4D97-AF65-F5344CB8AC3E}">
        <p14:creationId xmlns:p14="http://schemas.microsoft.com/office/powerpoint/2010/main" val="264658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2220B-11AC-2FBA-EB7B-6BF11CB5F53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6E831B6-5575-0A5F-DAB5-623D44547786}"/>
              </a:ext>
            </a:extLst>
          </p:cNvPr>
          <p:cNvSpPr>
            <a:spLocks noGrp="1"/>
          </p:cNvSpPr>
          <p:nvPr>
            <p:ph type="title"/>
          </p:nvPr>
        </p:nvSpPr>
        <p:spPr/>
        <p:txBody>
          <a:bodyPr/>
          <a:lstStyle/>
          <a:p>
            <a:r>
              <a:rPr lang="fr-CA" dirty="0"/>
              <a:t>Défis et projets à venir</a:t>
            </a:r>
          </a:p>
        </p:txBody>
      </p:sp>
      <p:sp>
        <p:nvSpPr>
          <p:cNvPr id="3" name="Espace réservé du texte 2">
            <a:extLst>
              <a:ext uri="{FF2B5EF4-FFF2-40B4-BE49-F238E27FC236}">
                <a16:creationId xmlns:a16="http://schemas.microsoft.com/office/drawing/2014/main" id="{58B7380B-2CB8-7340-A19F-83D4FA6AC6BD}"/>
              </a:ext>
            </a:extLst>
          </p:cNvPr>
          <p:cNvSpPr>
            <a:spLocks noGrp="1"/>
          </p:cNvSpPr>
          <p:nvPr>
            <p:ph type="body" idx="1"/>
          </p:nvPr>
        </p:nvSpPr>
        <p:spPr>
          <a:xfrm>
            <a:off x="1031875" y="1152475"/>
            <a:ext cx="7609800" cy="3416400"/>
          </a:xfrm>
        </p:spPr>
        <p:txBody>
          <a:bodyPr/>
          <a:lstStyle/>
          <a:p>
            <a:r>
              <a:rPr lang="fr-CA" dirty="0"/>
              <a:t>Destruction du seigle et gestion des mauvaises herbes</a:t>
            </a:r>
          </a:p>
          <a:p>
            <a:endParaRPr lang="fr-CA" dirty="0"/>
          </a:p>
          <a:p>
            <a:pPr marL="114300" indent="0">
              <a:buNone/>
            </a:pPr>
            <a:r>
              <a:rPr lang="fr-CA" b="1" dirty="0"/>
              <a:t>Étude des méthodes alternatives aux herbicides chimiques pour maximiser la réussite de la technique du seigle d’automne roulé. </a:t>
            </a:r>
            <a:r>
              <a:rPr lang="fr-CA" dirty="0"/>
              <a:t>(</a:t>
            </a:r>
            <a:r>
              <a:rPr lang="fr-CA" i="1" dirty="0"/>
              <a:t>En cours</a:t>
            </a:r>
            <a:r>
              <a:rPr lang="fr-CA" dirty="0"/>
              <a:t>)</a:t>
            </a:r>
          </a:p>
          <a:p>
            <a:pPr lvl="1"/>
            <a:r>
              <a:rPr lang="fr-CA" dirty="0"/>
              <a:t>Taux de semis</a:t>
            </a:r>
          </a:p>
          <a:p>
            <a:pPr lvl="1"/>
            <a:r>
              <a:rPr lang="fr-CA" dirty="0" err="1"/>
              <a:t>Bioherbicide</a:t>
            </a:r>
            <a:endParaRPr lang="fr-CA" dirty="0"/>
          </a:p>
          <a:p>
            <a:pPr lvl="1"/>
            <a:r>
              <a:rPr lang="fr-CA" dirty="0"/>
              <a:t>Lutte thermique</a:t>
            </a:r>
          </a:p>
        </p:txBody>
      </p:sp>
      <p:sp>
        <p:nvSpPr>
          <p:cNvPr id="4" name="Espace réservé du numéro de diapositive 3">
            <a:extLst>
              <a:ext uri="{FF2B5EF4-FFF2-40B4-BE49-F238E27FC236}">
                <a16:creationId xmlns:a16="http://schemas.microsoft.com/office/drawing/2014/main" id="{409087CF-89C8-6466-A174-569D9B4C6B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35</a:t>
            </a:fld>
            <a:endParaRPr lang="fr-CA"/>
          </a:p>
        </p:txBody>
      </p:sp>
      <p:sp>
        <p:nvSpPr>
          <p:cNvPr id="11" name="Titre 1">
            <a:extLst>
              <a:ext uri="{FF2B5EF4-FFF2-40B4-BE49-F238E27FC236}">
                <a16:creationId xmlns:a16="http://schemas.microsoft.com/office/drawing/2014/main" id="{073EF6EF-8DDD-DABE-6715-681CBEE8D2E7}"/>
              </a:ext>
            </a:extLst>
          </p:cNvPr>
          <p:cNvSpPr txBox="1">
            <a:spLocks/>
          </p:cNvSpPr>
          <p:nvPr>
            <p:custDataLst>
              <p:tags r:id="rId1"/>
            </p:custDataLst>
          </p:nvPr>
        </p:nvSpPr>
        <p:spPr>
          <a:xfrm rot="16200000">
            <a:off x="-2058085" y="2269043"/>
            <a:ext cx="5056825"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Discussion</a:t>
            </a:r>
          </a:p>
        </p:txBody>
      </p:sp>
      <p:pic>
        <p:nvPicPr>
          <p:cNvPr id="5" name="Picture 4">
            <a:extLst>
              <a:ext uri="{FF2B5EF4-FFF2-40B4-BE49-F238E27FC236}">
                <a16:creationId xmlns:a16="http://schemas.microsoft.com/office/drawing/2014/main" id="{E7EEABAC-3266-0E06-D047-53DCB1B66A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75656" y="4352526"/>
            <a:ext cx="2626128" cy="52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01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plein air, ciel, nuage, terrain&#10;&#10;Description générée automatiquement">
            <a:extLst>
              <a:ext uri="{FF2B5EF4-FFF2-40B4-BE49-F238E27FC236}">
                <a16:creationId xmlns:a16="http://schemas.microsoft.com/office/drawing/2014/main" id="{6C887C20-7F5A-603F-B9D4-FE5CA96AF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5185" y="2683285"/>
            <a:ext cx="2392987" cy="1980844"/>
          </a:xfrm>
          <a:prstGeom prst="rect">
            <a:avLst/>
          </a:prstGeom>
        </p:spPr>
      </p:pic>
      <p:sp>
        <p:nvSpPr>
          <p:cNvPr id="2" name="Titre 1">
            <a:extLst>
              <a:ext uri="{FF2B5EF4-FFF2-40B4-BE49-F238E27FC236}">
                <a16:creationId xmlns:a16="http://schemas.microsoft.com/office/drawing/2014/main" id="{552AFCA4-DF5D-FF31-F484-681B202CF3CC}"/>
              </a:ext>
            </a:extLst>
          </p:cNvPr>
          <p:cNvSpPr>
            <a:spLocks noGrp="1"/>
          </p:cNvSpPr>
          <p:nvPr>
            <p:ph type="title"/>
          </p:nvPr>
        </p:nvSpPr>
        <p:spPr>
          <a:xfrm>
            <a:off x="897846" y="63467"/>
            <a:ext cx="7609800" cy="618600"/>
          </a:xfrm>
        </p:spPr>
        <p:txBody>
          <a:bodyPr/>
          <a:lstStyle/>
          <a:p>
            <a:r>
              <a:rPr lang="fr-CA" dirty="0"/>
              <a:t>Remerciements</a:t>
            </a:r>
          </a:p>
        </p:txBody>
      </p:sp>
      <p:sp>
        <p:nvSpPr>
          <p:cNvPr id="3" name="Espace réservé du texte 2">
            <a:extLst>
              <a:ext uri="{FF2B5EF4-FFF2-40B4-BE49-F238E27FC236}">
                <a16:creationId xmlns:a16="http://schemas.microsoft.com/office/drawing/2014/main" id="{5A8ADEBB-62CA-62DA-E53E-CBD89AE9DB58}"/>
              </a:ext>
            </a:extLst>
          </p:cNvPr>
          <p:cNvSpPr>
            <a:spLocks noGrp="1"/>
          </p:cNvSpPr>
          <p:nvPr>
            <p:ph type="body" idx="1"/>
          </p:nvPr>
        </p:nvSpPr>
        <p:spPr>
          <a:xfrm>
            <a:off x="807131" y="791829"/>
            <a:ext cx="3183216" cy="4506310"/>
          </a:xfrm>
        </p:spPr>
        <p:txBody>
          <a:bodyPr>
            <a:normAutofit fontScale="92500" lnSpcReduction="20000"/>
          </a:bodyPr>
          <a:lstStyle/>
          <a:p>
            <a:pPr marL="114300" indent="0">
              <a:buNone/>
            </a:pPr>
            <a:r>
              <a:rPr lang="fr-CA" sz="1800" b="1" dirty="0"/>
              <a:t>Équipe scientifique : </a:t>
            </a:r>
            <a:r>
              <a:rPr lang="fr-CA" dirty="0">
                <a:latin typeface="+mn-lt"/>
              </a:rPr>
              <a:t>Marc Fournier, Maxime Lefebvre, Éric Lucas, </a:t>
            </a:r>
            <a:r>
              <a:rPr lang="fr-CA" sz="1800" dirty="0"/>
              <a:t>Laurence Jochems, </a:t>
            </a:r>
            <a:r>
              <a:rPr lang="fr-CA" dirty="0">
                <a:latin typeface="+mn-lt"/>
              </a:rPr>
              <a:t>Justin Ouellette et Isabelle Couture</a:t>
            </a:r>
          </a:p>
          <a:p>
            <a:pPr marL="114300" indent="0">
              <a:buNone/>
            </a:pPr>
            <a:endParaRPr lang="fr-CA" dirty="0">
              <a:latin typeface="+mn-lt"/>
            </a:endParaRPr>
          </a:p>
          <a:p>
            <a:pPr marL="114300" indent="0">
              <a:buNone/>
            </a:pPr>
            <a:r>
              <a:rPr lang="fr-CA" b="1" dirty="0">
                <a:latin typeface="+mn-lt"/>
              </a:rPr>
              <a:t>Étudiants, </a:t>
            </a:r>
            <a:r>
              <a:rPr lang="fr-CA" b="1" dirty="0"/>
              <a:t>techniciens et ouvriers :  </a:t>
            </a:r>
            <a:r>
              <a:rPr lang="fr-CA" sz="1800" dirty="0">
                <a:effectLst/>
                <a:latin typeface="Aptos" panose="020B0004020202020204" pitchFamily="34" charset="0"/>
                <a:ea typeface="Times New Roman" panose="02020603050405020304" pitchFamily="18" charset="0"/>
                <a:cs typeface="Aptos" panose="020B0004020202020204" pitchFamily="34" charset="0"/>
              </a:rPr>
              <a:t>Lucie de Montgolfier, </a:t>
            </a:r>
            <a:r>
              <a:rPr lang="fr-CA" sz="1800" dirty="0">
                <a:effectLst/>
                <a:latin typeface="Calibri" panose="020F0502020204030204" pitchFamily="34" charset="0"/>
                <a:ea typeface="Aptos" panose="020B0004020202020204" pitchFamily="34" charset="0"/>
                <a:cs typeface="Aptos" panose="020B0004020202020204" pitchFamily="34" charset="0"/>
              </a:rPr>
              <a:t>Léo </a:t>
            </a:r>
            <a:r>
              <a:rPr lang="fr-CA" sz="1800" dirty="0" err="1">
                <a:effectLst/>
                <a:latin typeface="Calibri" panose="020F0502020204030204" pitchFamily="34" charset="0"/>
                <a:ea typeface="Aptos" panose="020B0004020202020204" pitchFamily="34" charset="0"/>
                <a:cs typeface="Aptos" panose="020B0004020202020204" pitchFamily="34" charset="0"/>
              </a:rPr>
              <a:t>Dejumné</a:t>
            </a:r>
            <a:r>
              <a:rPr lang="fr-CA" sz="1800" dirty="0">
                <a:effectLst/>
                <a:latin typeface="Calibri" panose="020F0502020204030204" pitchFamily="34" charset="0"/>
                <a:ea typeface="Aptos" panose="020B0004020202020204" pitchFamily="34" charset="0"/>
                <a:cs typeface="Aptos" panose="020B0004020202020204" pitchFamily="34" charset="0"/>
              </a:rPr>
              <a:t>, </a:t>
            </a:r>
            <a:r>
              <a:rPr lang="fr-CA" sz="1800" dirty="0">
                <a:effectLst/>
                <a:latin typeface="Aptos" panose="020B0004020202020204" pitchFamily="34" charset="0"/>
                <a:ea typeface="Aptos" panose="020B0004020202020204" pitchFamily="34" charset="0"/>
                <a:cs typeface="Times New Roman" panose="02020603050405020304" pitchFamily="18" charset="0"/>
              </a:rPr>
              <a:t>Jeanne </a:t>
            </a:r>
            <a:r>
              <a:rPr lang="fr-CA" sz="1800" dirty="0" err="1">
                <a:effectLst/>
                <a:latin typeface="Aptos" panose="020B0004020202020204" pitchFamily="34" charset="0"/>
                <a:ea typeface="Aptos" panose="020B0004020202020204" pitchFamily="34" charset="0"/>
                <a:cs typeface="Times New Roman" panose="02020603050405020304" pitchFamily="18" charset="0"/>
              </a:rPr>
              <a:t>Dacquin</a:t>
            </a:r>
            <a:r>
              <a:rPr lang="fr-CA" sz="1800" dirty="0">
                <a:effectLst/>
                <a:latin typeface="Aptos" panose="020B0004020202020204" pitchFamily="34" charset="0"/>
                <a:ea typeface="Aptos" panose="020B0004020202020204" pitchFamily="34" charset="0"/>
                <a:cs typeface="Times New Roman" panose="02020603050405020304" pitchFamily="18" charset="0"/>
              </a:rPr>
              <a:t>, </a:t>
            </a:r>
            <a:r>
              <a:rPr lang="fr-CA" sz="1800" dirty="0"/>
              <a:t>Sophie Provencher, </a:t>
            </a:r>
            <a:r>
              <a:rPr lang="fr-CA" sz="1800" dirty="0">
                <a:effectLst/>
                <a:latin typeface="Calibri" panose="020F0502020204030204" pitchFamily="34" charset="0"/>
                <a:ea typeface="Aptos" panose="020B0004020202020204" pitchFamily="34" charset="0"/>
                <a:cs typeface="Aptos" panose="020B0004020202020204" pitchFamily="34" charset="0"/>
              </a:rPr>
              <a:t> </a:t>
            </a:r>
            <a:r>
              <a:rPr lang="fr-CA" dirty="0">
                <a:latin typeface="+mn-lt"/>
              </a:rPr>
              <a:t>Solène Pignard, Érine Schlachter, Rémi Ducharme, Sandra Mougeot, Marc </a:t>
            </a:r>
            <a:r>
              <a:rPr lang="fr-CA" dirty="0" err="1">
                <a:latin typeface="+mn-lt"/>
              </a:rPr>
              <a:t>Fastre</a:t>
            </a:r>
            <a:r>
              <a:rPr lang="fr-CA" dirty="0">
                <a:latin typeface="+mn-lt"/>
              </a:rPr>
              <a:t>, Etienne Courville, Mario Maurice, Eddy Michaud, Yannick </a:t>
            </a:r>
            <a:r>
              <a:rPr lang="fr-CA" dirty="0" err="1">
                <a:latin typeface="+mn-lt"/>
              </a:rPr>
              <a:t>Jetté</a:t>
            </a:r>
            <a:r>
              <a:rPr lang="fr-CA" dirty="0"/>
              <a:t>, </a:t>
            </a:r>
            <a:r>
              <a:rPr lang="fr-CA" dirty="0">
                <a:latin typeface="+mn-lt"/>
              </a:rPr>
              <a:t>Yves </a:t>
            </a:r>
            <a:r>
              <a:rPr lang="fr-CA" dirty="0" err="1">
                <a:latin typeface="+mn-lt"/>
              </a:rPr>
              <a:t>Begnoche</a:t>
            </a:r>
            <a:r>
              <a:rPr lang="fr-CA" dirty="0">
                <a:latin typeface="+mn-lt"/>
              </a:rPr>
              <a:t>, Marc-Antoine Boivin et François Naud</a:t>
            </a:r>
            <a:endParaRPr lang="fr-CA" b="1" dirty="0"/>
          </a:p>
        </p:txBody>
      </p:sp>
      <p:sp>
        <p:nvSpPr>
          <p:cNvPr id="4" name="Espace réservé du numéro de diapositive 3">
            <a:extLst>
              <a:ext uri="{FF2B5EF4-FFF2-40B4-BE49-F238E27FC236}">
                <a16:creationId xmlns:a16="http://schemas.microsoft.com/office/drawing/2014/main" id="{A6BBC698-3018-BE5C-D59E-4D12148A5EEF}"/>
              </a:ext>
            </a:extLst>
          </p:cNvPr>
          <p:cNvSpPr>
            <a:spLocks noGrp="1"/>
          </p:cNvSpPr>
          <p:nvPr>
            <p:ph type="sldNum" idx="12"/>
          </p:nvPr>
        </p:nvSpPr>
        <p:spPr>
          <a:xfrm>
            <a:off x="7743437" y="4656825"/>
            <a:ext cx="762000" cy="393600"/>
          </a:xfrm>
        </p:spPr>
        <p:txBody>
          <a:bodyPr/>
          <a:lstStyle/>
          <a:p>
            <a:pPr marL="0" lvl="0" indent="0" algn="r" rtl="0">
              <a:spcBef>
                <a:spcPts val="0"/>
              </a:spcBef>
              <a:spcAft>
                <a:spcPts val="0"/>
              </a:spcAft>
              <a:buNone/>
            </a:pPr>
            <a:fld id="{00000000-1234-1234-1234-123412341234}" type="slidenum">
              <a:rPr lang="fr-CA" smtClean="0"/>
              <a:t>36</a:t>
            </a:fld>
            <a:endParaRPr lang="fr-CA"/>
          </a:p>
        </p:txBody>
      </p:sp>
      <p:pic>
        <p:nvPicPr>
          <p:cNvPr id="18" name="Image 17" descr="Une image contenant plein air, ciel, herbe, plante&#10;&#10;Description générée automatiquement">
            <a:extLst>
              <a:ext uri="{FF2B5EF4-FFF2-40B4-BE49-F238E27FC236}">
                <a16:creationId xmlns:a16="http://schemas.microsoft.com/office/drawing/2014/main" id="{96FCA568-9939-29B4-8CB6-CA8A1E65AB9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609800" y="2721578"/>
            <a:ext cx="1828259" cy="2415522"/>
          </a:xfrm>
          <a:prstGeom prst="rect">
            <a:avLst/>
          </a:prstGeom>
        </p:spPr>
      </p:pic>
      <p:pic>
        <p:nvPicPr>
          <p:cNvPr id="20" name="Image 19" descr="Une image contenant plein air, ciel, tracteur, machine agricole&#10;&#10;Description générée automatiquement">
            <a:extLst>
              <a:ext uri="{FF2B5EF4-FFF2-40B4-BE49-F238E27FC236}">
                <a16:creationId xmlns:a16="http://schemas.microsoft.com/office/drawing/2014/main" id="{2859CEF2-2C57-7DAB-5FEA-8D5F23A7B82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438060" y="3673707"/>
            <a:ext cx="1504950" cy="1463393"/>
          </a:xfrm>
          <a:prstGeom prst="rect">
            <a:avLst/>
          </a:prstGeom>
        </p:spPr>
      </p:pic>
      <p:pic>
        <p:nvPicPr>
          <p:cNvPr id="10" name="Image 9" descr="Une image contenant sol, plein air, personne, ciel&#10;&#10;Description générée automatiquement">
            <a:extLst>
              <a:ext uri="{FF2B5EF4-FFF2-40B4-BE49-F238E27FC236}">
                <a16:creationId xmlns:a16="http://schemas.microsoft.com/office/drawing/2014/main" id="{A9A67722-A772-D486-7D59-377F6913691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792550" y="2851920"/>
            <a:ext cx="1504951" cy="1152129"/>
          </a:xfrm>
          <a:prstGeom prst="rect">
            <a:avLst/>
          </a:prstGeom>
        </p:spPr>
      </p:pic>
      <p:pic>
        <p:nvPicPr>
          <p:cNvPr id="16" name="Image 15" descr="Une image contenant plein air, herbe, ciel, exploitation agricole&#10;&#10;Description générée automatiquement">
            <a:extLst>
              <a:ext uri="{FF2B5EF4-FFF2-40B4-BE49-F238E27FC236}">
                <a16:creationId xmlns:a16="http://schemas.microsoft.com/office/drawing/2014/main" id="{01661FDD-FF75-259D-0F77-3395A3D7664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104333" y="1162835"/>
            <a:ext cx="3092197" cy="1689085"/>
          </a:xfrm>
          <a:prstGeom prst="rect">
            <a:avLst/>
          </a:prstGeom>
        </p:spPr>
      </p:pic>
      <p:pic>
        <p:nvPicPr>
          <p:cNvPr id="14" name="Image 13" descr="Une image contenant plein air, herbe, ciel, plante&#10;&#10;Description générée automatiquement">
            <a:extLst>
              <a:ext uri="{FF2B5EF4-FFF2-40B4-BE49-F238E27FC236}">
                <a16:creationId xmlns:a16="http://schemas.microsoft.com/office/drawing/2014/main" id="{99E50A96-F203-1539-7BB6-D1ADE7B8AC2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135885" y="1406817"/>
            <a:ext cx="1999068" cy="1346660"/>
          </a:xfrm>
          <a:prstGeom prst="rect">
            <a:avLst/>
          </a:prstGeom>
        </p:spPr>
      </p:pic>
      <p:sp>
        <p:nvSpPr>
          <p:cNvPr id="5" name="Espace réservé du numéro de diapositive 3">
            <a:extLst>
              <a:ext uri="{FF2B5EF4-FFF2-40B4-BE49-F238E27FC236}">
                <a16:creationId xmlns:a16="http://schemas.microsoft.com/office/drawing/2014/main" id="{A3EDBE6D-4565-A5FE-CFEC-F6C432444740}"/>
              </a:ext>
            </a:extLst>
          </p:cNvPr>
          <p:cNvSpPr txBox="1">
            <a:spLocks/>
          </p:cNvSpPr>
          <p:nvPr/>
        </p:nvSpPr>
        <p:spPr>
          <a:xfrm>
            <a:off x="8143487" y="4663225"/>
            <a:ext cx="762000" cy="393600"/>
          </a:xfrm>
          <a:prstGeom prst="rect">
            <a:avLst/>
          </a:prstGeom>
          <a:noFill/>
          <a:ln>
            <a:noFill/>
          </a:ln>
        </p:spPr>
        <p:txBody>
          <a:bodyPr spcFirstLastPara="1" vert="horz" wrap="square" lIns="91425" tIns="91425" rIns="91425" bIns="91425" rtlCol="0" anchor="ctr" anchorCtr="0">
            <a:normAutofit/>
          </a:bodyPr>
          <a:lstStyle>
            <a:defPPr>
              <a:defRPr lang="fr-FR"/>
            </a:defPPr>
            <a:lvl1pPr marL="0" marR="0" lvl="0"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1pPr>
            <a:lvl2pPr marL="0" marR="0" lvl="1"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2pPr>
            <a:lvl3pPr marL="0" marR="0" lvl="2"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3pPr>
            <a:lvl4pPr marL="0" marR="0" lvl="3"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4pPr>
            <a:lvl5pPr marL="0" marR="0" lvl="4"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5pPr>
            <a:lvl6pPr marL="0" marR="0" lvl="5"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6pPr>
            <a:lvl7pPr marL="0" marR="0" lvl="6"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7pPr>
            <a:lvl8pPr marL="0" marR="0" lvl="7"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8pPr>
            <a:lvl9pPr marL="0" marR="0" lvl="8" indent="0" algn="r" defTabSz="685800" rtl="0" eaLnBrk="1" latinLnBrk="0" hangingPunct="1">
              <a:lnSpc>
                <a:spcPct val="100000"/>
              </a:lnSpc>
              <a:spcBef>
                <a:spcPts val="0"/>
              </a:spcBef>
              <a:spcAft>
                <a:spcPts val="0"/>
              </a:spcAft>
              <a:buClr>
                <a:srgbClr val="000000"/>
              </a:buClr>
              <a:buSzPts val="1000"/>
              <a:buFont typeface="Arial"/>
              <a:buNone/>
              <a:defRPr sz="1000" b="0" i="0" u="none" strike="noStrike" kern="1200" cap="none">
                <a:solidFill>
                  <a:schemeClr val="lt1"/>
                </a:solidFill>
                <a:latin typeface="Calibri"/>
                <a:ea typeface="Calibri"/>
                <a:cs typeface="Calibri"/>
                <a:sym typeface="Calibri"/>
              </a:defRPr>
            </a:lvl9pPr>
          </a:lstStyle>
          <a:p>
            <a:fld id="{00000000-1234-1234-1234-123412341234}" type="slidenum">
              <a:rPr lang="fr-CA" smtClean="0"/>
              <a:pPr/>
              <a:t>36</a:t>
            </a:fld>
            <a:endParaRPr lang="fr-CA"/>
          </a:p>
        </p:txBody>
      </p:sp>
      <p:pic>
        <p:nvPicPr>
          <p:cNvPr id="8" name="Image 7" descr="Une image contenant herbe, plein air, ciel, nuage&#10;&#10;Description générée automatiquement">
            <a:extLst>
              <a:ext uri="{FF2B5EF4-FFF2-40B4-BE49-F238E27FC236}">
                <a16:creationId xmlns:a16="http://schemas.microsoft.com/office/drawing/2014/main" id="{E87D1EA9-2C61-ABED-1D1B-1462A67FDC2A}"/>
              </a:ext>
            </a:extLst>
          </p:cNvPr>
          <p:cNvPicPr>
            <a:picLocks noChangeAspect="1"/>
          </p:cNvPicPr>
          <p:nvPr/>
        </p:nvPicPr>
        <p:blipFill>
          <a:blip r:embed="rId8" cstate="print">
            <a:extLst>
              <a:ext uri="{28A0092B-C50C-407E-A947-70E740481C1C}">
                <a14:useLocalDpi xmlns:a14="http://schemas.microsoft.com/office/drawing/2010/main"/>
              </a:ext>
            </a:extLst>
          </a:blip>
          <a:srcRect r="-8556"/>
          <a:stretch/>
        </p:blipFill>
        <p:spPr>
          <a:xfrm>
            <a:off x="3901600" y="66164"/>
            <a:ext cx="4561156" cy="1346660"/>
          </a:xfrm>
          <a:prstGeom prst="rect">
            <a:avLst/>
          </a:prstGeom>
        </p:spPr>
      </p:pic>
      <p:pic>
        <p:nvPicPr>
          <p:cNvPr id="6" name="Image 5" descr="Une image contenant plein air, personne, plante, habits&#10;&#10;Description générée automatiquement">
            <a:extLst>
              <a:ext uri="{FF2B5EF4-FFF2-40B4-BE49-F238E27FC236}">
                <a16:creationId xmlns:a16="http://schemas.microsoft.com/office/drawing/2014/main" id="{F4EB63D3-BA1A-4B71-3628-92CFD6CBA58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7703493" y="23616"/>
            <a:ext cx="1431460" cy="1562928"/>
          </a:xfrm>
          <a:prstGeom prst="rect">
            <a:avLst/>
          </a:prstGeom>
        </p:spPr>
      </p:pic>
    </p:spTree>
    <p:extLst>
      <p:ext uri="{BB962C8B-B14F-4D97-AF65-F5344CB8AC3E}">
        <p14:creationId xmlns:p14="http://schemas.microsoft.com/office/powerpoint/2010/main" val="3286207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D5D30F-A64E-EDCA-406C-02A408EE2281}"/>
              </a:ext>
            </a:extLst>
          </p:cNvPr>
          <p:cNvSpPr>
            <a:spLocks noGrp="1"/>
          </p:cNvSpPr>
          <p:nvPr>
            <p:ph type="title"/>
          </p:nvPr>
        </p:nvSpPr>
        <p:spPr/>
        <p:txBody>
          <a:bodyPr/>
          <a:lstStyle/>
          <a:p>
            <a:r>
              <a:rPr lang="fr-CA" dirty="0"/>
              <a:t>Remerciements</a:t>
            </a:r>
          </a:p>
        </p:txBody>
      </p:sp>
      <p:sp>
        <p:nvSpPr>
          <p:cNvPr id="3" name="Espace réservé du texte 2">
            <a:extLst>
              <a:ext uri="{FF2B5EF4-FFF2-40B4-BE49-F238E27FC236}">
                <a16:creationId xmlns:a16="http://schemas.microsoft.com/office/drawing/2014/main" id="{5A9E6751-45C5-0A91-0DAF-9D95B01B22D5}"/>
              </a:ext>
            </a:extLst>
          </p:cNvPr>
          <p:cNvSpPr>
            <a:spLocks noGrp="1"/>
          </p:cNvSpPr>
          <p:nvPr>
            <p:ph type="body" idx="1"/>
          </p:nvPr>
        </p:nvSpPr>
        <p:spPr/>
        <p:txBody>
          <a:bodyPr>
            <a:normAutofit/>
          </a:bodyPr>
          <a:lstStyle/>
          <a:p>
            <a:pPr marL="114300" indent="0">
              <a:buNone/>
            </a:pPr>
            <a:r>
              <a:rPr lang="fr-CA" sz="2400" i="1" dirty="0"/>
              <a:t>Ce projet a été financé par le ministère de l’Agriculture, des Pêcheries et de l’Alimentation dans le cadre du volet 3 du programme Prime‑Vert.</a:t>
            </a:r>
            <a:endParaRPr lang="fr-CA" sz="2400" dirty="0"/>
          </a:p>
        </p:txBody>
      </p:sp>
      <p:sp>
        <p:nvSpPr>
          <p:cNvPr id="4" name="Espace réservé du numéro de diapositive 3">
            <a:extLst>
              <a:ext uri="{FF2B5EF4-FFF2-40B4-BE49-F238E27FC236}">
                <a16:creationId xmlns:a16="http://schemas.microsoft.com/office/drawing/2014/main" id="{500F97B9-F530-F384-7353-1406DB6D82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37</a:t>
            </a:fld>
            <a:endParaRPr lang="fr-CA"/>
          </a:p>
        </p:txBody>
      </p:sp>
      <p:pic>
        <p:nvPicPr>
          <p:cNvPr id="22530" name="Picture 2">
            <a:extLst>
              <a:ext uri="{FF2B5EF4-FFF2-40B4-BE49-F238E27FC236}">
                <a16:creationId xmlns:a16="http://schemas.microsoft.com/office/drawing/2014/main" id="{74F10960-0B2B-28CC-12D4-8CE54DD4419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41156" y="3093654"/>
            <a:ext cx="2991238" cy="89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74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F61559F-5FD0-1938-D889-159F830A0ACE}"/>
              </a:ext>
            </a:extLst>
          </p:cNvPr>
          <p:cNvSpPr>
            <a:spLocks noGrp="1"/>
          </p:cNvSpPr>
          <p:nvPr>
            <p:ph type="ctrTitle"/>
          </p:nvPr>
        </p:nvSpPr>
        <p:spPr/>
        <p:txBody>
          <a:bodyPr/>
          <a:lstStyle/>
          <a:p>
            <a:pPr marL="0" lvl="0" indent="0" defTabSz="914400">
              <a:buClrTx/>
              <a:buSzTx/>
              <a:defRPr/>
            </a:pPr>
            <a:r>
              <a:rPr lang="fr-CA" cap="all" dirty="0">
                <a:solidFill>
                  <a:srgbClr val="FFFFFF"/>
                </a:solidFill>
                <a:cs typeface="Arial" panose="020B0604020202020204" pitchFamily="34" charset="0"/>
              </a:rPr>
              <a:t>Merci de votre attention</a:t>
            </a:r>
            <a:br>
              <a:rPr lang="fr-CA" dirty="0">
                <a:solidFill>
                  <a:srgbClr val="FFFFFF"/>
                </a:solidFill>
              </a:rPr>
            </a:br>
            <a:endParaRPr lang="fr-CA" dirty="0"/>
          </a:p>
        </p:txBody>
      </p:sp>
      <p:sp>
        <p:nvSpPr>
          <p:cNvPr id="7" name="Sous-titre 6">
            <a:extLst>
              <a:ext uri="{FF2B5EF4-FFF2-40B4-BE49-F238E27FC236}">
                <a16:creationId xmlns:a16="http://schemas.microsoft.com/office/drawing/2014/main" id="{7F28CABE-DDC6-4D27-323D-6C8D6868402D}"/>
              </a:ext>
            </a:extLst>
          </p:cNvPr>
          <p:cNvSpPr>
            <a:spLocks noGrp="1"/>
          </p:cNvSpPr>
          <p:nvPr>
            <p:ph type="subTitle" idx="1"/>
          </p:nvPr>
        </p:nvSpPr>
        <p:spPr>
          <a:xfrm>
            <a:off x="4311024" y="2876138"/>
            <a:ext cx="4166225" cy="1102800"/>
          </a:xfrm>
        </p:spPr>
        <p:txBody>
          <a:bodyPr>
            <a:normAutofit fontScale="85000" lnSpcReduction="20000"/>
          </a:bodyPr>
          <a:lstStyle/>
          <a:p>
            <a:r>
              <a:rPr lang="fr-CA" dirty="0"/>
              <a:t>Contact: </a:t>
            </a:r>
          </a:p>
          <a:p>
            <a:r>
              <a:rPr lang="fr-CA" dirty="0"/>
              <a:t>Maxime Lefebvre, Ph. D.</a:t>
            </a:r>
          </a:p>
          <a:p>
            <a:r>
              <a:rPr lang="fr-CA" dirty="0"/>
              <a:t>maxime.lefebvre@irda.qc.ca</a:t>
            </a:r>
          </a:p>
        </p:txBody>
      </p:sp>
      <p:sp>
        <p:nvSpPr>
          <p:cNvPr id="3" name="Espace réservé du numéro de diapositive 2">
            <a:extLst>
              <a:ext uri="{FF2B5EF4-FFF2-40B4-BE49-F238E27FC236}">
                <a16:creationId xmlns:a16="http://schemas.microsoft.com/office/drawing/2014/main" id="{1D7DB391-1F19-24E8-17DA-4CA71FD4C269}"/>
              </a:ext>
            </a:extLst>
          </p:cNvPr>
          <p:cNvSpPr>
            <a:spLocks noGrp="1"/>
          </p:cNvSpPr>
          <p:nvPr>
            <p:ph type="sldNum" idx="4294967295"/>
          </p:nvPr>
        </p:nvSpPr>
        <p:spPr>
          <a:xfrm>
            <a:off x="8382000" y="4662488"/>
            <a:ext cx="762000" cy="393700"/>
          </a:xfrm>
        </p:spPr>
        <p:txBody>
          <a:bodyPr/>
          <a:lstStyle/>
          <a:p>
            <a:pPr marL="0" lvl="0" indent="0" algn="r" rtl="0">
              <a:spcBef>
                <a:spcPts val="0"/>
              </a:spcBef>
              <a:spcAft>
                <a:spcPts val="0"/>
              </a:spcAft>
              <a:buNone/>
            </a:pPr>
            <a:fld id="{00000000-1234-1234-1234-123412341234}" type="slidenum">
              <a:rPr lang="fr-CA" smtClean="0"/>
              <a:t>38</a:t>
            </a:fld>
            <a:endParaRPr lang="fr-CA"/>
          </a:p>
        </p:txBody>
      </p:sp>
    </p:spTree>
    <p:extLst>
      <p:ext uri="{BB962C8B-B14F-4D97-AF65-F5344CB8AC3E}">
        <p14:creationId xmlns:p14="http://schemas.microsoft.com/office/powerpoint/2010/main" val="3780555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B535C4-8F0D-08C6-78AD-E86F915BF0A9}"/>
              </a:ext>
            </a:extLst>
          </p:cNvPr>
          <p:cNvSpPr>
            <a:spLocks noGrp="1"/>
          </p:cNvSpPr>
          <p:nvPr>
            <p:ph type="title"/>
          </p:nvPr>
        </p:nvSpPr>
        <p:spPr/>
        <p:txBody>
          <a:bodyPr/>
          <a:lstStyle/>
          <a:p>
            <a:endParaRPr lang="fr-CA"/>
          </a:p>
        </p:txBody>
      </p:sp>
      <p:sp>
        <p:nvSpPr>
          <p:cNvPr id="3" name="Espace réservé du numéro de diapositive 2">
            <a:extLst>
              <a:ext uri="{FF2B5EF4-FFF2-40B4-BE49-F238E27FC236}">
                <a16:creationId xmlns:a16="http://schemas.microsoft.com/office/drawing/2014/main" id="{BA75EBFD-A11A-42D6-7D12-A8F9332106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39</a:t>
            </a:fld>
            <a:endParaRPr lang="fr-CA"/>
          </a:p>
        </p:txBody>
      </p:sp>
      <p:sp>
        <p:nvSpPr>
          <p:cNvPr id="4" name="Espace réservé du texte 3">
            <a:extLst>
              <a:ext uri="{FF2B5EF4-FFF2-40B4-BE49-F238E27FC236}">
                <a16:creationId xmlns:a16="http://schemas.microsoft.com/office/drawing/2014/main" id="{367F0DAE-A987-4AC7-1A84-8BCE733390D3}"/>
              </a:ext>
            </a:extLst>
          </p:cNvPr>
          <p:cNvSpPr>
            <a:spLocks noGrp="1"/>
          </p:cNvSpPr>
          <p:nvPr>
            <p:ph type="body" idx="1"/>
          </p:nvPr>
        </p:nvSpPr>
        <p:spPr/>
        <p:txBody>
          <a:bodyPr/>
          <a:lstStyle/>
          <a:p>
            <a:endParaRPr lang="fr-CA"/>
          </a:p>
        </p:txBody>
      </p:sp>
      <p:sp>
        <p:nvSpPr>
          <p:cNvPr id="5" name="Espace réservé du texte 4">
            <a:extLst>
              <a:ext uri="{FF2B5EF4-FFF2-40B4-BE49-F238E27FC236}">
                <a16:creationId xmlns:a16="http://schemas.microsoft.com/office/drawing/2014/main" id="{890C75D5-2F96-B396-F5FD-C4A4FDB0A4C5}"/>
              </a:ext>
            </a:extLst>
          </p:cNvPr>
          <p:cNvSpPr>
            <a:spLocks noGrp="1"/>
          </p:cNvSpPr>
          <p:nvPr>
            <p:ph type="body" idx="13"/>
          </p:nvPr>
        </p:nvSpPr>
        <p:spPr/>
        <p:txBody>
          <a:bodyPr/>
          <a:lstStyle/>
          <a:p>
            <a:endParaRPr lang="fr-CA"/>
          </a:p>
        </p:txBody>
      </p:sp>
      <p:pic>
        <p:nvPicPr>
          <p:cNvPr id="7" name="Image 6" descr="Une image contenant plein air, ciel, récolte, agriculture&#10;&#10;Description générée automatiquement">
            <a:extLst>
              <a:ext uri="{FF2B5EF4-FFF2-40B4-BE49-F238E27FC236}">
                <a16:creationId xmlns:a16="http://schemas.microsoft.com/office/drawing/2014/main" id="{0C69A82D-133E-20EA-EBFF-7043774F5B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5063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9E8E016-AC3F-7DA4-A305-BFECD08D4423}"/>
              </a:ext>
            </a:extLst>
          </p:cNvPr>
          <p:cNvSpPr/>
          <p:nvPr/>
        </p:nvSpPr>
        <p:spPr>
          <a:xfrm>
            <a:off x="-10270" y="-123825"/>
            <a:ext cx="1601798" cy="5294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Titre 4">
            <a:extLst>
              <a:ext uri="{FF2B5EF4-FFF2-40B4-BE49-F238E27FC236}">
                <a16:creationId xmlns:a16="http://schemas.microsoft.com/office/drawing/2014/main" id="{90F0C325-9FC3-F0D3-D4E5-7655380EC9BC}"/>
              </a:ext>
            </a:extLst>
          </p:cNvPr>
          <p:cNvSpPr>
            <a:spLocks noGrp="1"/>
          </p:cNvSpPr>
          <p:nvPr>
            <p:ph type="title"/>
          </p:nvPr>
        </p:nvSpPr>
        <p:spPr/>
        <p:txBody>
          <a:bodyPr/>
          <a:lstStyle/>
          <a:p>
            <a:r>
              <a:rPr lang="fr-CA" dirty="0"/>
              <a:t>Cycle de vie </a:t>
            </a:r>
          </a:p>
        </p:txBody>
      </p:sp>
      <p:sp>
        <p:nvSpPr>
          <p:cNvPr id="3" name="Espace réservé du numéro de diapositive 2">
            <a:extLst>
              <a:ext uri="{FF2B5EF4-FFF2-40B4-BE49-F238E27FC236}">
                <a16:creationId xmlns:a16="http://schemas.microsoft.com/office/drawing/2014/main" id="{1480278E-D5D9-8815-63E2-9AE6CF246F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4</a:t>
            </a:fld>
            <a:endParaRPr lang="fr-CA" dirty="0"/>
          </a:p>
        </p:txBody>
      </p:sp>
      <p:grpSp>
        <p:nvGrpSpPr>
          <p:cNvPr id="17" name="Groupe 16">
            <a:extLst>
              <a:ext uri="{FF2B5EF4-FFF2-40B4-BE49-F238E27FC236}">
                <a16:creationId xmlns:a16="http://schemas.microsoft.com/office/drawing/2014/main" id="{E634202D-A13F-CF07-9DE9-04CAA6542A39}"/>
              </a:ext>
            </a:extLst>
          </p:cNvPr>
          <p:cNvGrpSpPr/>
          <p:nvPr/>
        </p:nvGrpSpPr>
        <p:grpSpPr>
          <a:xfrm>
            <a:off x="336401" y="854981"/>
            <a:ext cx="2205568" cy="2730567"/>
            <a:chOff x="-855637" y="4892492"/>
            <a:chExt cx="2365193" cy="2807889"/>
          </a:xfrm>
        </p:grpSpPr>
        <p:pic>
          <p:nvPicPr>
            <p:cNvPr id="1026" name="Picture 2" descr="Hecken an Acker">
              <a:extLst>
                <a:ext uri="{FF2B5EF4-FFF2-40B4-BE49-F238E27FC236}">
                  <a16:creationId xmlns:a16="http://schemas.microsoft.com/office/drawing/2014/main" id="{B71AF411-9E5E-FE38-1438-621750FB1498}"/>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848798" y="4892492"/>
              <a:ext cx="2358354" cy="15292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s sols forestiers : mieux les connaître pour mieux les préserver - Zimmer">
              <a:extLst>
                <a:ext uri="{FF2B5EF4-FFF2-40B4-BE49-F238E27FC236}">
                  <a16:creationId xmlns:a16="http://schemas.microsoft.com/office/drawing/2014/main" id="{C0AC7FB1-9A37-C154-5E38-08949D6D8F8F}"/>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855637" y="6347419"/>
              <a:ext cx="2358354" cy="1352962"/>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Image 29" descr="Une image contenant plein air, ciel, terre, plante&#10;&#10;Description générée automatiquement">
            <a:extLst>
              <a:ext uri="{FF2B5EF4-FFF2-40B4-BE49-F238E27FC236}">
                <a16:creationId xmlns:a16="http://schemas.microsoft.com/office/drawing/2014/main" id="{940DAA90-0106-5B7F-F052-C4297CAD4130}"/>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2641635" y="854981"/>
            <a:ext cx="1891431" cy="2729501"/>
          </a:xfrm>
          <a:prstGeom prst="rect">
            <a:avLst/>
          </a:prstGeom>
        </p:spPr>
      </p:pic>
      <p:pic>
        <p:nvPicPr>
          <p:cNvPr id="33" name="Image 32" descr="Une image contenant sol, plein air, herbe, terre&#10;&#10;Description générée automatiquement">
            <a:extLst>
              <a:ext uri="{FF2B5EF4-FFF2-40B4-BE49-F238E27FC236}">
                <a16:creationId xmlns:a16="http://schemas.microsoft.com/office/drawing/2014/main" id="{DE6629E8-EC4B-B1EA-B3E5-99EC00CCBEED}"/>
              </a:ext>
            </a:extLst>
          </p:cNvPr>
          <p:cNvPicPr>
            <a:picLocks noChangeAspect="1"/>
          </p:cNvPicPr>
          <p:nvPr/>
        </p:nvPicPr>
        <p:blipFill>
          <a:blip r:embed="rId24" cstate="print">
            <a:extLst>
              <a:ext uri="{28A0092B-C50C-407E-A947-70E740481C1C}">
                <a14:useLocalDpi xmlns:a14="http://schemas.microsoft.com/office/drawing/2010/main"/>
              </a:ext>
            </a:extLst>
          </a:blip>
          <a:srcRect/>
          <a:stretch/>
        </p:blipFill>
        <p:spPr>
          <a:xfrm>
            <a:off x="4634613" y="855896"/>
            <a:ext cx="2225600" cy="2748472"/>
          </a:xfrm>
          <a:prstGeom prst="rect">
            <a:avLst/>
          </a:prstGeom>
        </p:spPr>
      </p:pic>
      <p:pic>
        <p:nvPicPr>
          <p:cNvPr id="43" name="Image 42" descr="Une image contenant plein air, sol, plante, herbe&#10;&#10;Description générée automatiquement">
            <a:extLst>
              <a:ext uri="{FF2B5EF4-FFF2-40B4-BE49-F238E27FC236}">
                <a16:creationId xmlns:a16="http://schemas.microsoft.com/office/drawing/2014/main" id="{FA0D66D4-391F-E7A2-7C83-3775948B9874}"/>
              </a:ext>
            </a:extLst>
          </p:cNvPr>
          <p:cNvPicPr>
            <a:picLocks noChangeAspect="1"/>
          </p:cNvPicPr>
          <p:nvPr/>
        </p:nvPicPr>
        <p:blipFill>
          <a:blip r:embed="rId25" cstate="print">
            <a:extLst>
              <a:ext uri="{28A0092B-C50C-407E-A947-70E740481C1C}">
                <a14:useLocalDpi xmlns:a14="http://schemas.microsoft.com/office/drawing/2010/main"/>
              </a:ext>
            </a:extLst>
          </a:blip>
          <a:srcRect/>
          <a:stretch/>
        </p:blipFill>
        <p:spPr>
          <a:xfrm>
            <a:off x="6961760" y="854981"/>
            <a:ext cx="1962620" cy="2729501"/>
          </a:xfrm>
          <a:prstGeom prst="rect">
            <a:avLst/>
          </a:prstGeom>
        </p:spPr>
      </p:pic>
      <p:sp>
        <p:nvSpPr>
          <p:cNvPr id="45" name="Flèche : courbe vers le haut 44">
            <a:extLst>
              <a:ext uri="{FF2B5EF4-FFF2-40B4-BE49-F238E27FC236}">
                <a16:creationId xmlns:a16="http://schemas.microsoft.com/office/drawing/2014/main" id="{B491EEA5-BA04-2CED-CB53-323034F34585}"/>
              </a:ext>
            </a:extLst>
          </p:cNvPr>
          <p:cNvSpPr/>
          <p:nvPr/>
        </p:nvSpPr>
        <p:spPr>
          <a:xfrm rot="20808511">
            <a:off x="5535457" y="2973985"/>
            <a:ext cx="2215095" cy="591800"/>
          </a:xfrm>
          <a:prstGeom prst="curved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CA">
              <a:solidFill>
                <a:schemeClr val="tx1"/>
              </a:solidFill>
            </a:endParaRPr>
          </a:p>
        </p:txBody>
      </p:sp>
      <p:pic>
        <p:nvPicPr>
          <p:cNvPr id="1032" name="Picture 8" descr="striped cucumber beetle (Acalymma vittatum)">
            <a:extLst>
              <a:ext uri="{FF2B5EF4-FFF2-40B4-BE49-F238E27FC236}">
                <a16:creationId xmlns:a16="http://schemas.microsoft.com/office/drawing/2014/main" id="{D2ECC834-1E91-E63A-155E-B62838875E2D}"/>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653155" y="2571750"/>
            <a:ext cx="1442698" cy="997791"/>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2" name="ZoneTexte 61">
            <a:extLst>
              <a:ext uri="{FF2B5EF4-FFF2-40B4-BE49-F238E27FC236}">
                <a16:creationId xmlns:a16="http://schemas.microsoft.com/office/drawing/2014/main" id="{A6C62718-D512-AB9C-7D42-FAECB3B1889D}"/>
              </a:ext>
            </a:extLst>
          </p:cNvPr>
          <p:cNvSpPr txBox="1"/>
          <p:nvPr/>
        </p:nvSpPr>
        <p:spPr>
          <a:xfrm>
            <a:off x="-35610" y="4489806"/>
            <a:ext cx="1209891" cy="461665"/>
          </a:xfrm>
          <a:prstGeom prst="rect">
            <a:avLst/>
          </a:prstGeom>
          <a:noFill/>
        </p:spPr>
        <p:txBody>
          <a:bodyPr wrap="square" rtlCol="0">
            <a:spAutoFit/>
          </a:bodyPr>
          <a:lstStyle/>
          <a:p>
            <a:pPr algn="ctr"/>
            <a:r>
              <a:rPr lang="fr-CA" sz="1200" dirty="0"/>
              <a:t>Sortie d’hivernation</a:t>
            </a:r>
          </a:p>
        </p:txBody>
      </p:sp>
      <p:cxnSp>
        <p:nvCxnSpPr>
          <p:cNvPr id="59" name="Connecteur droit 58">
            <a:extLst>
              <a:ext uri="{FF2B5EF4-FFF2-40B4-BE49-F238E27FC236}">
                <a16:creationId xmlns:a16="http://schemas.microsoft.com/office/drawing/2014/main" id="{EBC40C22-1C79-4A6E-597D-24528B9DC3F5}"/>
              </a:ext>
            </a:extLst>
          </p:cNvPr>
          <p:cNvCxnSpPr>
            <a:cxnSpLocks/>
          </p:cNvCxnSpPr>
          <p:nvPr/>
        </p:nvCxnSpPr>
        <p:spPr>
          <a:xfrm>
            <a:off x="251575" y="4325041"/>
            <a:ext cx="886843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24" name="Connecteur droit 1023">
            <a:extLst>
              <a:ext uri="{FF2B5EF4-FFF2-40B4-BE49-F238E27FC236}">
                <a16:creationId xmlns:a16="http://schemas.microsoft.com/office/drawing/2014/main" id="{52BAE4FB-B822-C88A-F9C3-936ED71EA7F8}"/>
              </a:ext>
            </a:extLst>
          </p:cNvPr>
          <p:cNvCxnSpPr/>
          <p:nvPr/>
        </p:nvCxnSpPr>
        <p:spPr>
          <a:xfrm flipV="1">
            <a:off x="585041" y="4322969"/>
            <a:ext cx="0" cy="215412"/>
          </a:xfrm>
          <a:prstGeom prst="line">
            <a:avLst/>
          </a:prstGeom>
        </p:spPr>
        <p:style>
          <a:lnRef idx="1">
            <a:schemeClr val="dk1"/>
          </a:lnRef>
          <a:fillRef idx="0">
            <a:schemeClr val="dk1"/>
          </a:fillRef>
          <a:effectRef idx="0">
            <a:schemeClr val="dk1"/>
          </a:effectRef>
          <a:fontRef idx="minor">
            <a:schemeClr val="tx1"/>
          </a:fontRef>
        </p:style>
      </p:cxnSp>
      <p:sp>
        <p:nvSpPr>
          <p:cNvPr id="1025" name="Rectangle 1024">
            <a:extLst>
              <a:ext uri="{FF2B5EF4-FFF2-40B4-BE49-F238E27FC236}">
                <a16:creationId xmlns:a16="http://schemas.microsoft.com/office/drawing/2014/main" id="{54334237-F205-2B94-D1D6-52A9A9294856}"/>
              </a:ext>
            </a:extLst>
          </p:cNvPr>
          <p:cNvSpPr/>
          <p:nvPr/>
        </p:nvSpPr>
        <p:spPr>
          <a:xfrm>
            <a:off x="191177" y="4139530"/>
            <a:ext cx="1147332" cy="1540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mai</a:t>
            </a:r>
          </a:p>
        </p:txBody>
      </p:sp>
      <p:sp>
        <p:nvSpPr>
          <p:cNvPr id="1027" name="Rectangle 1026">
            <a:extLst>
              <a:ext uri="{FF2B5EF4-FFF2-40B4-BE49-F238E27FC236}">
                <a16:creationId xmlns:a16="http://schemas.microsoft.com/office/drawing/2014/main" id="{8186B13F-B518-1123-160C-14F755E5901E}"/>
              </a:ext>
            </a:extLst>
          </p:cNvPr>
          <p:cNvSpPr/>
          <p:nvPr/>
        </p:nvSpPr>
        <p:spPr>
          <a:xfrm>
            <a:off x="1367804" y="4139530"/>
            <a:ext cx="1881988" cy="154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juin</a:t>
            </a:r>
          </a:p>
        </p:txBody>
      </p:sp>
      <p:sp>
        <p:nvSpPr>
          <p:cNvPr id="1029" name="Rectangle 1028">
            <a:extLst>
              <a:ext uri="{FF2B5EF4-FFF2-40B4-BE49-F238E27FC236}">
                <a16:creationId xmlns:a16="http://schemas.microsoft.com/office/drawing/2014/main" id="{ED74189D-6B1E-BB07-0FFB-A6C89D1F5BB1}"/>
              </a:ext>
            </a:extLst>
          </p:cNvPr>
          <p:cNvSpPr/>
          <p:nvPr/>
        </p:nvSpPr>
        <p:spPr>
          <a:xfrm>
            <a:off x="3279932" y="4139530"/>
            <a:ext cx="1881988" cy="154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juillet</a:t>
            </a:r>
          </a:p>
        </p:txBody>
      </p:sp>
      <p:sp>
        <p:nvSpPr>
          <p:cNvPr id="1031" name="Rectangle 1030">
            <a:extLst>
              <a:ext uri="{FF2B5EF4-FFF2-40B4-BE49-F238E27FC236}">
                <a16:creationId xmlns:a16="http://schemas.microsoft.com/office/drawing/2014/main" id="{1FFE4612-269A-D0DF-A54B-B6A3D067AF61}"/>
              </a:ext>
            </a:extLst>
          </p:cNvPr>
          <p:cNvSpPr/>
          <p:nvPr/>
        </p:nvSpPr>
        <p:spPr>
          <a:xfrm>
            <a:off x="5185471" y="4139530"/>
            <a:ext cx="1881988" cy="154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août</a:t>
            </a:r>
          </a:p>
        </p:txBody>
      </p:sp>
      <p:sp>
        <p:nvSpPr>
          <p:cNvPr id="1033" name="Rectangle 1032">
            <a:extLst>
              <a:ext uri="{FF2B5EF4-FFF2-40B4-BE49-F238E27FC236}">
                <a16:creationId xmlns:a16="http://schemas.microsoft.com/office/drawing/2014/main" id="{53685BA7-BA72-F3A3-00F9-3F3A5CD18570}"/>
              </a:ext>
            </a:extLst>
          </p:cNvPr>
          <p:cNvSpPr/>
          <p:nvPr/>
        </p:nvSpPr>
        <p:spPr>
          <a:xfrm>
            <a:off x="7091010" y="4139530"/>
            <a:ext cx="1881988" cy="1540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t>Sept.</a:t>
            </a:r>
          </a:p>
        </p:txBody>
      </p:sp>
      <p:sp>
        <p:nvSpPr>
          <p:cNvPr id="1034" name="ZoneTexte 1033">
            <a:extLst>
              <a:ext uri="{FF2B5EF4-FFF2-40B4-BE49-F238E27FC236}">
                <a16:creationId xmlns:a16="http://schemas.microsoft.com/office/drawing/2014/main" id="{14EC1F69-0F5D-5583-84D0-87F7AF43360D}"/>
              </a:ext>
            </a:extLst>
          </p:cNvPr>
          <p:cNvSpPr txBox="1"/>
          <p:nvPr/>
        </p:nvSpPr>
        <p:spPr>
          <a:xfrm>
            <a:off x="857375" y="4489806"/>
            <a:ext cx="1209891" cy="461665"/>
          </a:xfrm>
          <a:prstGeom prst="rect">
            <a:avLst/>
          </a:prstGeom>
          <a:noFill/>
        </p:spPr>
        <p:txBody>
          <a:bodyPr wrap="square" rtlCol="0">
            <a:spAutoFit/>
          </a:bodyPr>
          <a:lstStyle/>
          <a:p>
            <a:pPr algn="ctr"/>
            <a:r>
              <a:rPr lang="fr-CA" sz="1200" dirty="0"/>
              <a:t>Colonisation des champs</a:t>
            </a:r>
          </a:p>
        </p:txBody>
      </p:sp>
      <p:cxnSp>
        <p:nvCxnSpPr>
          <p:cNvPr id="1035" name="Connecteur droit 1034">
            <a:extLst>
              <a:ext uri="{FF2B5EF4-FFF2-40B4-BE49-F238E27FC236}">
                <a16:creationId xmlns:a16="http://schemas.microsoft.com/office/drawing/2014/main" id="{9DB4ADB2-6308-EFE2-C58B-9FBDA0DA2533}"/>
              </a:ext>
            </a:extLst>
          </p:cNvPr>
          <p:cNvCxnSpPr/>
          <p:nvPr/>
        </p:nvCxnSpPr>
        <p:spPr>
          <a:xfrm flipV="1">
            <a:off x="1437425" y="4320961"/>
            <a:ext cx="0" cy="215412"/>
          </a:xfrm>
          <a:prstGeom prst="line">
            <a:avLst/>
          </a:prstGeom>
        </p:spPr>
        <p:style>
          <a:lnRef idx="1">
            <a:schemeClr val="dk1"/>
          </a:lnRef>
          <a:fillRef idx="0">
            <a:schemeClr val="dk1"/>
          </a:fillRef>
          <a:effectRef idx="0">
            <a:schemeClr val="dk1"/>
          </a:effectRef>
          <a:fontRef idx="minor">
            <a:schemeClr val="tx1"/>
          </a:fontRef>
        </p:style>
      </p:cxnSp>
      <p:sp>
        <p:nvSpPr>
          <p:cNvPr id="1036" name="ZoneTexte 1035">
            <a:extLst>
              <a:ext uri="{FF2B5EF4-FFF2-40B4-BE49-F238E27FC236}">
                <a16:creationId xmlns:a16="http://schemas.microsoft.com/office/drawing/2014/main" id="{AD1549CF-1C07-4C2A-2EB6-EE390E1B1311}"/>
              </a:ext>
            </a:extLst>
          </p:cNvPr>
          <p:cNvSpPr txBox="1"/>
          <p:nvPr/>
        </p:nvSpPr>
        <p:spPr>
          <a:xfrm>
            <a:off x="3152272" y="4457967"/>
            <a:ext cx="1786897" cy="461665"/>
          </a:xfrm>
          <a:prstGeom prst="rect">
            <a:avLst/>
          </a:prstGeom>
          <a:noFill/>
        </p:spPr>
        <p:txBody>
          <a:bodyPr wrap="square" rtlCol="0">
            <a:spAutoFit/>
          </a:bodyPr>
          <a:lstStyle/>
          <a:p>
            <a:pPr algn="ctr"/>
            <a:r>
              <a:rPr lang="fr-CA" sz="1200" dirty="0"/>
              <a:t>Fin de l’activité des adultes hivernants</a:t>
            </a:r>
          </a:p>
        </p:txBody>
      </p:sp>
      <p:cxnSp>
        <p:nvCxnSpPr>
          <p:cNvPr id="1037" name="Connecteur droit 1036">
            <a:extLst>
              <a:ext uri="{FF2B5EF4-FFF2-40B4-BE49-F238E27FC236}">
                <a16:creationId xmlns:a16="http://schemas.microsoft.com/office/drawing/2014/main" id="{B173EC52-9FA9-096C-9E91-00342CBC34C8}"/>
              </a:ext>
            </a:extLst>
          </p:cNvPr>
          <p:cNvCxnSpPr/>
          <p:nvPr/>
        </p:nvCxnSpPr>
        <p:spPr>
          <a:xfrm flipV="1">
            <a:off x="5194643" y="4322969"/>
            <a:ext cx="0" cy="215412"/>
          </a:xfrm>
          <a:prstGeom prst="line">
            <a:avLst/>
          </a:prstGeom>
        </p:spPr>
        <p:style>
          <a:lnRef idx="1">
            <a:schemeClr val="dk1"/>
          </a:lnRef>
          <a:fillRef idx="0">
            <a:schemeClr val="dk1"/>
          </a:fillRef>
          <a:effectRef idx="0">
            <a:schemeClr val="dk1"/>
          </a:effectRef>
          <a:fontRef idx="minor">
            <a:schemeClr val="tx1"/>
          </a:fontRef>
        </p:style>
      </p:cxnSp>
      <p:sp>
        <p:nvSpPr>
          <p:cNvPr id="1038" name="Rectangle 1037">
            <a:extLst>
              <a:ext uri="{FF2B5EF4-FFF2-40B4-BE49-F238E27FC236}">
                <a16:creationId xmlns:a16="http://schemas.microsoft.com/office/drawing/2014/main" id="{3D43820F-DB6A-03CD-5376-CDA74A904476}"/>
              </a:ext>
            </a:extLst>
          </p:cNvPr>
          <p:cNvSpPr/>
          <p:nvPr/>
        </p:nvSpPr>
        <p:spPr>
          <a:xfrm>
            <a:off x="1061500" y="3658331"/>
            <a:ext cx="3158806" cy="236853"/>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CA" sz="1200" dirty="0"/>
              <a:t>Adultes hivernants</a:t>
            </a:r>
          </a:p>
        </p:txBody>
      </p:sp>
      <p:sp>
        <p:nvSpPr>
          <p:cNvPr id="1039" name="ZoneTexte 1038">
            <a:extLst>
              <a:ext uri="{FF2B5EF4-FFF2-40B4-BE49-F238E27FC236}">
                <a16:creationId xmlns:a16="http://schemas.microsoft.com/office/drawing/2014/main" id="{00B5D1EA-9D20-00A2-86DE-CE1349B9C17B}"/>
              </a:ext>
            </a:extLst>
          </p:cNvPr>
          <p:cNvSpPr txBox="1"/>
          <p:nvPr/>
        </p:nvSpPr>
        <p:spPr>
          <a:xfrm>
            <a:off x="4434698" y="4447487"/>
            <a:ext cx="1601798" cy="461665"/>
          </a:xfrm>
          <a:prstGeom prst="rect">
            <a:avLst/>
          </a:prstGeom>
          <a:noFill/>
        </p:spPr>
        <p:txBody>
          <a:bodyPr wrap="square" rtlCol="0">
            <a:spAutoFit/>
          </a:bodyPr>
          <a:lstStyle/>
          <a:p>
            <a:pPr algn="ctr"/>
            <a:r>
              <a:rPr lang="fr-CA" sz="1200" dirty="0"/>
              <a:t>Émergence des nouveaux adultes</a:t>
            </a:r>
          </a:p>
        </p:txBody>
      </p:sp>
      <p:sp>
        <p:nvSpPr>
          <p:cNvPr id="1040" name="Rectangle 1039">
            <a:extLst>
              <a:ext uri="{FF2B5EF4-FFF2-40B4-BE49-F238E27FC236}">
                <a16:creationId xmlns:a16="http://schemas.microsoft.com/office/drawing/2014/main" id="{8B6B3591-CBD9-3916-DA32-665F0411D569}"/>
              </a:ext>
            </a:extLst>
          </p:cNvPr>
          <p:cNvSpPr/>
          <p:nvPr/>
        </p:nvSpPr>
        <p:spPr>
          <a:xfrm>
            <a:off x="2338353" y="3905805"/>
            <a:ext cx="1881988" cy="24099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CA" sz="1200" dirty="0"/>
              <a:t>Larve </a:t>
            </a:r>
          </a:p>
        </p:txBody>
      </p:sp>
      <p:cxnSp>
        <p:nvCxnSpPr>
          <p:cNvPr id="1041" name="Connecteur droit 1040">
            <a:extLst>
              <a:ext uri="{FF2B5EF4-FFF2-40B4-BE49-F238E27FC236}">
                <a16:creationId xmlns:a16="http://schemas.microsoft.com/office/drawing/2014/main" id="{9A2B1B22-5425-757A-CE5E-2F5373332D26}"/>
              </a:ext>
            </a:extLst>
          </p:cNvPr>
          <p:cNvCxnSpPr/>
          <p:nvPr/>
        </p:nvCxnSpPr>
        <p:spPr>
          <a:xfrm flipV="1">
            <a:off x="4220925" y="4322969"/>
            <a:ext cx="0" cy="215412"/>
          </a:xfrm>
          <a:prstGeom prst="line">
            <a:avLst/>
          </a:prstGeom>
        </p:spPr>
        <p:style>
          <a:lnRef idx="1">
            <a:schemeClr val="dk1"/>
          </a:lnRef>
          <a:fillRef idx="0">
            <a:schemeClr val="dk1"/>
          </a:fillRef>
          <a:effectRef idx="0">
            <a:schemeClr val="dk1"/>
          </a:effectRef>
          <a:fontRef idx="minor">
            <a:schemeClr val="tx1"/>
          </a:fontRef>
        </p:style>
      </p:cxnSp>
      <p:sp>
        <p:nvSpPr>
          <p:cNvPr id="1042" name="Rectangle 1041">
            <a:extLst>
              <a:ext uri="{FF2B5EF4-FFF2-40B4-BE49-F238E27FC236}">
                <a16:creationId xmlns:a16="http://schemas.microsoft.com/office/drawing/2014/main" id="{FF4E644E-2212-3E88-103E-97501E0FF1F5}"/>
              </a:ext>
            </a:extLst>
          </p:cNvPr>
          <p:cNvSpPr/>
          <p:nvPr/>
        </p:nvSpPr>
        <p:spPr>
          <a:xfrm>
            <a:off x="4220306" y="3905174"/>
            <a:ext cx="1926458" cy="24098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CA" sz="1200" dirty="0"/>
              <a:t>pupe</a:t>
            </a:r>
          </a:p>
        </p:txBody>
      </p:sp>
      <p:sp>
        <p:nvSpPr>
          <p:cNvPr id="1043" name="Rectangle 1042">
            <a:extLst>
              <a:ext uri="{FF2B5EF4-FFF2-40B4-BE49-F238E27FC236}">
                <a16:creationId xmlns:a16="http://schemas.microsoft.com/office/drawing/2014/main" id="{E306AEE7-5D50-2D5F-30B2-EF9F300161FF}"/>
              </a:ext>
            </a:extLst>
          </p:cNvPr>
          <p:cNvSpPr/>
          <p:nvPr/>
        </p:nvSpPr>
        <p:spPr>
          <a:xfrm>
            <a:off x="5181845" y="3673046"/>
            <a:ext cx="3811078" cy="23053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CA" sz="1200" dirty="0"/>
              <a:t>Adultes nouvelle génération</a:t>
            </a:r>
          </a:p>
        </p:txBody>
      </p:sp>
      <p:sp>
        <p:nvSpPr>
          <p:cNvPr id="2" name="Rectangle 1">
            <a:extLst>
              <a:ext uri="{FF2B5EF4-FFF2-40B4-BE49-F238E27FC236}">
                <a16:creationId xmlns:a16="http://schemas.microsoft.com/office/drawing/2014/main" id="{5CE9A172-B738-785C-5CEA-ADAD511A9368}"/>
              </a:ext>
            </a:extLst>
          </p:cNvPr>
          <p:cNvSpPr/>
          <p:nvPr/>
        </p:nvSpPr>
        <p:spPr>
          <a:xfrm>
            <a:off x="1437425" y="3905805"/>
            <a:ext cx="903891" cy="24099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CA" sz="1200" dirty="0" err="1"/>
              <a:t>Oeufs</a:t>
            </a:r>
            <a:r>
              <a:rPr lang="fr-CA" sz="1200" dirty="0"/>
              <a:t> </a:t>
            </a:r>
          </a:p>
        </p:txBody>
      </p:sp>
      <p:pic>
        <p:nvPicPr>
          <p:cNvPr id="6" name="9 Imagen">
            <a:extLst>
              <a:ext uri="{FF2B5EF4-FFF2-40B4-BE49-F238E27FC236}">
                <a16:creationId xmlns:a16="http://schemas.microsoft.com/office/drawing/2014/main" id="{E781FD6D-9109-CA4A-8F01-4B5524670535}"/>
              </a:ext>
            </a:extLst>
          </p:cNvPr>
          <p:cNvPicPr>
            <a:picLocks noChangeAspect="1"/>
          </p:cNvPicPr>
          <p:nvPr>
            <p:custDataLst>
              <p:tags r:id="rId1"/>
            </p:custDataLst>
          </p:nvPr>
        </p:nvPicPr>
        <p:blipFill>
          <a:blip r:embed="rId27" cstate="print">
            <a:extLst>
              <a:ext uri="{28A0092B-C50C-407E-A947-70E740481C1C}">
                <a14:useLocalDpi xmlns:a14="http://schemas.microsoft.com/office/drawing/2010/main"/>
              </a:ext>
            </a:extLst>
          </a:blip>
          <a:stretch>
            <a:fillRect/>
          </a:stretch>
        </p:blipFill>
        <p:spPr>
          <a:xfrm rot="17650616">
            <a:off x="1583553" y="2603165"/>
            <a:ext cx="494240" cy="494240"/>
          </a:xfrm>
          <a:prstGeom prst="rect">
            <a:avLst/>
          </a:prstGeom>
        </p:spPr>
      </p:pic>
      <p:pic>
        <p:nvPicPr>
          <p:cNvPr id="4" name="9 Imagen">
            <a:extLst>
              <a:ext uri="{FF2B5EF4-FFF2-40B4-BE49-F238E27FC236}">
                <a16:creationId xmlns:a16="http://schemas.microsoft.com/office/drawing/2014/main" id="{DDEB54F2-7B11-A659-3B39-5C6CCC39C9BC}"/>
              </a:ext>
            </a:extLst>
          </p:cNvPr>
          <p:cNvPicPr>
            <a:picLocks noChangeAspect="1"/>
          </p:cNvPicPr>
          <p:nvPr>
            <p:custDataLst>
              <p:tags r:id="rId2"/>
            </p:custDataLst>
          </p:nvPr>
        </p:nvPicPr>
        <p:blipFill>
          <a:blip r:embed="rId27" cstate="print">
            <a:extLst>
              <a:ext uri="{28A0092B-C50C-407E-A947-70E740481C1C}">
                <a14:useLocalDpi xmlns:a14="http://schemas.microsoft.com/office/drawing/2010/main"/>
              </a:ext>
            </a:extLst>
          </a:blip>
          <a:stretch>
            <a:fillRect/>
          </a:stretch>
        </p:blipFill>
        <p:spPr>
          <a:xfrm rot="3905191">
            <a:off x="517723" y="2602060"/>
            <a:ext cx="494240" cy="494240"/>
          </a:xfrm>
          <a:prstGeom prst="rect">
            <a:avLst/>
          </a:prstGeom>
        </p:spPr>
      </p:pic>
      <p:pic>
        <p:nvPicPr>
          <p:cNvPr id="8" name="9 Imagen">
            <a:extLst>
              <a:ext uri="{FF2B5EF4-FFF2-40B4-BE49-F238E27FC236}">
                <a16:creationId xmlns:a16="http://schemas.microsoft.com/office/drawing/2014/main" id="{772A9FA7-E5EE-8315-6F37-D1C7468E53B0}"/>
              </a:ext>
            </a:extLst>
          </p:cNvPr>
          <p:cNvPicPr>
            <a:picLocks noChangeAspect="1"/>
          </p:cNvPicPr>
          <p:nvPr>
            <p:custDataLst>
              <p:tags r:id="rId3"/>
            </p:custDataLst>
          </p:nvPr>
        </p:nvPicPr>
        <p:blipFill>
          <a:blip r:embed="rId27" cstate="print">
            <a:extLst>
              <a:ext uri="{28A0092B-C50C-407E-A947-70E740481C1C}">
                <a14:useLocalDpi xmlns:a14="http://schemas.microsoft.com/office/drawing/2010/main"/>
              </a:ext>
            </a:extLst>
          </a:blip>
          <a:stretch>
            <a:fillRect/>
          </a:stretch>
        </p:blipFill>
        <p:spPr>
          <a:xfrm rot="20127883">
            <a:off x="942562" y="2603167"/>
            <a:ext cx="494240" cy="494240"/>
          </a:xfrm>
          <a:prstGeom prst="rect">
            <a:avLst/>
          </a:prstGeom>
        </p:spPr>
      </p:pic>
      <p:pic>
        <p:nvPicPr>
          <p:cNvPr id="15" name="9 Imagen">
            <a:extLst>
              <a:ext uri="{FF2B5EF4-FFF2-40B4-BE49-F238E27FC236}">
                <a16:creationId xmlns:a16="http://schemas.microsoft.com/office/drawing/2014/main" id="{2C4995EF-6527-9431-73ED-EB2D3E5DEEF9}"/>
              </a:ext>
            </a:extLst>
          </p:cNvPr>
          <p:cNvPicPr>
            <a:picLocks noChangeAspect="1"/>
          </p:cNvPicPr>
          <p:nvPr>
            <p:custDataLst>
              <p:tags r:id="rId4"/>
            </p:custDataLst>
          </p:nvPr>
        </p:nvPicPr>
        <p:blipFill>
          <a:blip r:embed="rId27" cstate="print">
            <a:extLst>
              <a:ext uri="{28A0092B-C50C-407E-A947-70E740481C1C}">
                <a14:useLocalDpi xmlns:a14="http://schemas.microsoft.com/office/drawing/2010/main"/>
              </a:ext>
            </a:extLst>
          </a:blip>
          <a:stretch>
            <a:fillRect/>
          </a:stretch>
        </p:blipFill>
        <p:spPr>
          <a:xfrm rot="13246370">
            <a:off x="1213019" y="2730984"/>
            <a:ext cx="494240" cy="494240"/>
          </a:xfrm>
          <a:prstGeom prst="rect">
            <a:avLst/>
          </a:prstGeom>
        </p:spPr>
      </p:pic>
      <p:pic>
        <p:nvPicPr>
          <p:cNvPr id="16" name="9 Imagen">
            <a:extLst>
              <a:ext uri="{FF2B5EF4-FFF2-40B4-BE49-F238E27FC236}">
                <a16:creationId xmlns:a16="http://schemas.microsoft.com/office/drawing/2014/main" id="{B37E8B00-42B2-2D80-33DE-8E622B474E5E}"/>
              </a:ext>
            </a:extLst>
          </p:cNvPr>
          <p:cNvPicPr>
            <a:picLocks noChangeAspect="1"/>
          </p:cNvPicPr>
          <p:nvPr>
            <p:custDataLst>
              <p:tags r:id="rId5"/>
            </p:custDataLst>
          </p:nvPr>
        </p:nvPicPr>
        <p:blipFill>
          <a:blip r:embed="rId28" cstate="print">
            <a:extLst>
              <a:ext uri="{28A0092B-C50C-407E-A947-70E740481C1C}">
                <a14:useLocalDpi xmlns:a14="http://schemas.microsoft.com/office/drawing/2010/main"/>
              </a:ext>
            </a:extLst>
          </a:blip>
          <a:stretch>
            <a:fillRect/>
          </a:stretch>
        </p:blipFill>
        <p:spPr>
          <a:xfrm>
            <a:off x="1976827" y="2708915"/>
            <a:ext cx="468024" cy="468024"/>
          </a:xfrm>
          <a:prstGeom prst="rect">
            <a:avLst/>
          </a:prstGeom>
        </p:spPr>
      </p:pic>
      <p:pic>
        <p:nvPicPr>
          <p:cNvPr id="18" name="9 Imagen">
            <a:extLst>
              <a:ext uri="{FF2B5EF4-FFF2-40B4-BE49-F238E27FC236}">
                <a16:creationId xmlns:a16="http://schemas.microsoft.com/office/drawing/2014/main" id="{0EC7CDD8-6688-EF1F-397E-41265C6186D8}"/>
              </a:ext>
            </a:extLst>
          </p:cNvPr>
          <p:cNvPicPr>
            <a:picLocks noChangeAspect="1"/>
          </p:cNvPicPr>
          <p:nvPr>
            <p:custDataLst>
              <p:tags r:id="rId6"/>
            </p:custDataLst>
          </p:nvPr>
        </p:nvPicPr>
        <p:blipFill>
          <a:blip r:embed="rId28" cstate="print">
            <a:extLst>
              <a:ext uri="{28A0092B-C50C-407E-A947-70E740481C1C}">
                <a14:useLocalDpi xmlns:a14="http://schemas.microsoft.com/office/drawing/2010/main"/>
              </a:ext>
            </a:extLst>
          </a:blip>
          <a:stretch>
            <a:fillRect/>
          </a:stretch>
        </p:blipFill>
        <p:spPr>
          <a:xfrm>
            <a:off x="3200164" y="2413630"/>
            <a:ext cx="468024" cy="468024"/>
          </a:xfrm>
          <a:prstGeom prst="rect">
            <a:avLst/>
          </a:prstGeom>
        </p:spPr>
      </p:pic>
      <p:pic>
        <p:nvPicPr>
          <p:cNvPr id="19" name="9 Imagen">
            <a:extLst>
              <a:ext uri="{FF2B5EF4-FFF2-40B4-BE49-F238E27FC236}">
                <a16:creationId xmlns:a16="http://schemas.microsoft.com/office/drawing/2014/main" id="{33E1091D-85E6-3904-7702-9EAFA46727D9}"/>
              </a:ext>
            </a:extLst>
          </p:cNvPr>
          <p:cNvPicPr>
            <a:picLocks noChangeAspect="1"/>
          </p:cNvPicPr>
          <p:nvPr>
            <p:custDataLst>
              <p:tags r:id="rId7"/>
            </p:custDataLst>
          </p:nvPr>
        </p:nvPicPr>
        <p:blipFill>
          <a:blip r:embed="rId29" cstate="print">
            <a:extLst>
              <a:ext uri="{28A0092B-C50C-407E-A947-70E740481C1C}">
                <a14:useLocalDpi xmlns:a14="http://schemas.microsoft.com/office/drawing/2010/main"/>
              </a:ext>
            </a:extLst>
          </a:blip>
          <a:stretch>
            <a:fillRect/>
          </a:stretch>
        </p:blipFill>
        <p:spPr>
          <a:xfrm>
            <a:off x="3418099" y="1822449"/>
            <a:ext cx="333375" cy="333375"/>
          </a:xfrm>
          <a:prstGeom prst="rect">
            <a:avLst/>
          </a:prstGeom>
        </p:spPr>
      </p:pic>
      <p:pic>
        <p:nvPicPr>
          <p:cNvPr id="20" name="9 Imagen">
            <a:extLst>
              <a:ext uri="{FF2B5EF4-FFF2-40B4-BE49-F238E27FC236}">
                <a16:creationId xmlns:a16="http://schemas.microsoft.com/office/drawing/2014/main" id="{943E00CC-4366-1A90-C80D-50D1B7F3A10F}"/>
              </a:ext>
            </a:extLst>
          </p:cNvPr>
          <p:cNvPicPr>
            <a:picLocks noChangeAspect="1"/>
          </p:cNvPicPr>
          <p:nvPr>
            <p:custDataLst>
              <p:tags r:id="rId8"/>
            </p:custDataLst>
          </p:nvPr>
        </p:nvPicPr>
        <p:blipFill>
          <a:blip r:embed="rId28" cstate="print">
            <a:extLst>
              <a:ext uri="{28A0092B-C50C-407E-A947-70E740481C1C}">
                <a14:useLocalDpi xmlns:a14="http://schemas.microsoft.com/office/drawing/2010/main"/>
              </a:ext>
            </a:extLst>
          </a:blip>
          <a:stretch>
            <a:fillRect/>
          </a:stretch>
        </p:blipFill>
        <p:spPr>
          <a:xfrm rot="1353903">
            <a:off x="3246534" y="2485513"/>
            <a:ext cx="468024" cy="468024"/>
          </a:xfrm>
          <a:prstGeom prst="rect">
            <a:avLst/>
          </a:prstGeom>
        </p:spPr>
      </p:pic>
      <p:pic>
        <p:nvPicPr>
          <p:cNvPr id="21" name="9 Imagen">
            <a:extLst>
              <a:ext uri="{FF2B5EF4-FFF2-40B4-BE49-F238E27FC236}">
                <a16:creationId xmlns:a16="http://schemas.microsoft.com/office/drawing/2014/main" id="{4A08E819-26CC-B387-61BE-71E0DBEE09C3}"/>
              </a:ext>
            </a:extLst>
          </p:cNvPr>
          <p:cNvPicPr>
            <a:picLocks noChangeAspect="1"/>
          </p:cNvPicPr>
          <p:nvPr>
            <p:custDataLst>
              <p:tags r:id="rId9"/>
            </p:custDataLst>
          </p:nvPr>
        </p:nvPicPr>
        <p:blipFill>
          <a:blip r:embed="rId28" cstate="print">
            <a:extLst>
              <a:ext uri="{28A0092B-C50C-407E-A947-70E740481C1C}">
                <a14:useLocalDpi xmlns:a14="http://schemas.microsoft.com/office/drawing/2010/main"/>
              </a:ext>
            </a:extLst>
          </a:blip>
          <a:stretch>
            <a:fillRect/>
          </a:stretch>
        </p:blipFill>
        <p:spPr>
          <a:xfrm rot="1353903">
            <a:off x="5822179" y="2010258"/>
            <a:ext cx="468024" cy="468024"/>
          </a:xfrm>
          <a:prstGeom prst="rect">
            <a:avLst/>
          </a:prstGeom>
        </p:spPr>
      </p:pic>
      <p:pic>
        <p:nvPicPr>
          <p:cNvPr id="22" name="9 Imagen">
            <a:extLst>
              <a:ext uri="{FF2B5EF4-FFF2-40B4-BE49-F238E27FC236}">
                <a16:creationId xmlns:a16="http://schemas.microsoft.com/office/drawing/2014/main" id="{F9C7BBC9-4A7D-D540-722B-04A55D704CBA}"/>
              </a:ext>
            </a:extLst>
          </p:cNvPr>
          <p:cNvPicPr>
            <a:picLocks noChangeAspect="1"/>
          </p:cNvPicPr>
          <p:nvPr>
            <p:custDataLst>
              <p:tags r:id="rId10"/>
            </p:custDataLst>
          </p:nvPr>
        </p:nvPicPr>
        <p:blipFill>
          <a:blip r:embed="rId30" cstate="print">
            <a:extLst>
              <a:ext uri="{28A0092B-C50C-407E-A947-70E740481C1C}">
                <a14:useLocalDpi xmlns:a14="http://schemas.microsoft.com/office/drawing/2010/main"/>
              </a:ext>
            </a:extLst>
          </a:blip>
          <a:stretch>
            <a:fillRect/>
          </a:stretch>
        </p:blipFill>
        <p:spPr>
          <a:xfrm>
            <a:off x="6091106" y="2424610"/>
            <a:ext cx="458856" cy="458856"/>
          </a:xfrm>
          <a:prstGeom prst="rect">
            <a:avLst/>
          </a:prstGeom>
        </p:spPr>
      </p:pic>
      <p:pic>
        <p:nvPicPr>
          <p:cNvPr id="23" name="9 Imagen">
            <a:extLst>
              <a:ext uri="{FF2B5EF4-FFF2-40B4-BE49-F238E27FC236}">
                <a16:creationId xmlns:a16="http://schemas.microsoft.com/office/drawing/2014/main" id="{B957121C-B8AE-48D9-3187-412AEE04D767}"/>
              </a:ext>
            </a:extLst>
          </p:cNvPr>
          <p:cNvPicPr>
            <a:picLocks noChangeAspect="1"/>
          </p:cNvPicPr>
          <p:nvPr>
            <p:custDataLst>
              <p:tags r:id="rId11"/>
            </p:custDataLst>
          </p:nvPr>
        </p:nvPicPr>
        <p:blipFill>
          <a:blip r:embed="rId31" cstate="print">
            <a:extLst>
              <a:ext uri="{28A0092B-C50C-407E-A947-70E740481C1C}">
                <a14:useLocalDpi xmlns:a14="http://schemas.microsoft.com/office/drawing/2010/main"/>
              </a:ext>
            </a:extLst>
          </a:blip>
          <a:stretch>
            <a:fillRect/>
          </a:stretch>
        </p:blipFill>
        <p:spPr>
          <a:xfrm rot="15575543">
            <a:off x="5496642" y="1392806"/>
            <a:ext cx="261163" cy="261163"/>
          </a:xfrm>
          <a:prstGeom prst="rect">
            <a:avLst/>
          </a:prstGeom>
        </p:spPr>
      </p:pic>
      <p:pic>
        <p:nvPicPr>
          <p:cNvPr id="24" name="9 Imagen">
            <a:extLst>
              <a:ext uri="{FF2B5EF4-FFF2-40B4-BE49-F238E27FC236}">
                <a16:creationId xmlns:a16="http://schemas.microsoft.com/office/drawing/2014/main" id="{2BF47689-E748-0DA5-9693-E494A06A034C}"/>
              </a:ext>
            </a:extLst>
          </p:cNvPr>
          <p:cNvPicPr>
            <a:picLocks noChangeAspect="1"/>
          </p:cNvPicPr>
          <p:nvPr>
            <p:custDataLst>
              <p:tags r:id="rId12"/>
            </p:custDataLst>
          </p:nvPr>
        </p:nvPicPr>
        <p:blipFill>
          <a:blip r:embed="rId32" cstate="print">
            <a:extLst>
              <a:ext uri="{28A0092B-C50C-407E-A947-70E740481C1C}">
                <a14:useLocalDpi xmlns:a14="http://schemas.microsoft.com/office/drawing/2010/main"/>
              </a:ext>
            </a:extLst>
          </a:blip>
          <a:stretch>
            <a:fillRect/>
          </a:stretch>
        </p:blipFill>
        <p:spPr>
          <a:xfrm rot="14931558">
            <a:off x="5797898" y="1643659"/>
            <a:ext cx="350720" cy="350720"/>
          </a:xfrm>
          <a:prstGeom prst="rect">
            <a:avLst/>
          </a:prstGeom>
        </p:spPr>
      </p:pic>
      <p:pic>
        <p:nvPicPr>
          <p:cNvPr id="25" name="9 Imagen">
            <a:extLst>
              <a:ext uri="{FF2B5EF4-FFF2-40B4-BE49-F238E27FC236}">
                <a16:creationId xmlns:a16="http://schemas.microsoft.com/office/drawing/2014/main" id="{F7D74C50-E682-3EC8-2815-20D23BB4A46D}"/>
              </a:ext>
            </a:extLst>
          </p:cNvPr>
          <p:cNvPicPr>
            <a:picLocks noChangeAspect="1"/>
          </p:cNvPicPr>
          <p:nvPr>
            <p:custDataLst>
              <p:tags r:id="rId13"/>
            </p:custDataLst>
          </p:nvPr>
        </p:nvPicPr>
        <p:blipFill>
          <a:blip r:embed="rId30" cstate="print">
            <a:extLst>
              <a:ext uri="{28A0092B-C50C-407E-A947-70E740481C1C}">
                <a14:useLocalDpi xmlns:a14="http://schemas.microsoft.com/office/drawing/2010/main"/>
              </a:ext>
            </a:extLst>
          </a:blip>
          <a:stretch>
            <a:fillRect/>
          </a:stretch>
        </p:blipFill>
        <p:spPr>
          <a:xfrm>
            <a:off x="7255696" y="2406765"/>
            <a:ext cx="458856" cy="458856"/>
          </a:xfrm>
          <a:prstGeom prst="rect">
            <a:avLst/>
          </a:prstGeom>
        </p:spPr>
      </p:pic>
      <p:pic>
        <p:nvPicPr>
          <p:cNvPr id="26" name="9 Imagen">
            <a:extLst>
              <a:ext uri="{FF2B5EF4-FFF2-40B4-BE49-F238E27FC236}">
                <a16:creationId xmlns:a16="http://schemas.microsoft.com/office/drawing/2014/main" id="{C9238748-D5A4-D39C-0203-6B4005D7A2F0}"/>
              </a:ext>
            </a:extLst>
          </p:cNvPr>
          <p:cNvPicPr>
            <a:picLocks noChangeAspect="1"/>
          </p:cNvPicPr>
          <p:nvPr>
            <p:custDataLst>
              <p:tags r:id="rId14"/>
            </p:custDataLst>
          </p:nvPr>
        </p:nvPicPr>
        <p:blipFill>
          <a:blip r:embed="rId33" cstate="print">
            <a:extLst>
              <a:ext uri="{28A0092B-C50C-407E-A947-70E740481C1C}">
                <a14:useLocalDpi xmlns:a14="http://schemas.microsoft.com/office/drawing/2010/main"/>
              </a:ext>
            </a:extLst>
          </a:blip>
          <a:stretch>
            <a:fillRect/>
          </a:stretch>
        </p:blipFill>
        <p:spPr>
          <a:xfrm rot="2154576">
            <a:off x="7877503" y="2746494"/>
            <a:ext cx="517405" cy="517405"/>
          </a:xfrm>
          <a:prstGeom prst="rect">
            <a:avLst/>
          </a:prstGeom>
        </p:spPr>
      </p:pic>
      <p:pic>
        <p:nvPicPr>
          <p:cNvPr id="27" name="9 Imagen">
            <a:extLst>
              <a:ext uri="{FF2B5EF4-FFF2-40B4-BE49-F238E27FC236}">
                <a16:creationId xmlns:a16="http://schemas.microsoft.com/office/drawing/2014/main" id="{2071DB16-D4D5-047C-464A-9ECD03448D43}"/>
              </a:ext>
            </a:extLst>
          </p:cNvPr>
          <p:cNvPicPr>
            <a:picLocks noChangeAspect="1"/>
          </p:cNvPicPr>
          <p:nvPr>
            <p:custDataLst>
              <p:tags r:id="rId15"/>
            </p:custDataLst>
          </p:nvPr>
        </p:nvPicPr>
        <p:blipFill>
          <a:blip r:embed="rId34" cstate="print">
            <a:extLst>
              <a:ext uri="{28A0092B-C50C-407E-A947-70E740481C1C}">
                <a14:useLocalDpi xmlns:a14="http://schemas.microsoft.com/office/drawing/2010/main"/>
              </a:ext>
            </a:extLst>
          </a:blip>
          <a:stretch>
            <a:fillRect/>
          </a:stretch>
        </p:blipFill>
        <p:spPr>
          <a:xfrm rot="18993566">
            <a:off x="7660017" y="2143716"/>
            <a:ext cx="391228" cy="391228"/>
          </a:xfrm>
          <a:prstGeom prst="rect">
            <a:avLst/>
          </a:prstGeom>
        </p:spPr>
      </p:pic>
      <p:pic>
        <p:nvPicPr>
          <p:cNvPr id="28" name="9 Imagen">
            <a:extLst>
              <a:ext uri="{FF2B5EF4-FFF2-40B4-BE49-F238E27FC236}">
                <a16:creationId xmlns:a16="http://schemas.microsoft.com/office/drawing/2014/main" id="{CD079ECD-167D-6CD4-ECBB-6AF52E97FB04}"/>
              </a:ext>
            </a:extLst>
          </p:cNvPr>
          <p:cNvPicPr>
            <a:picLocks noChangeAspect="1"/>
          </p:cNvPicPr>
          <p:nvPr>
            <p:custDataLst>
              <p:tags r:id="rId16"/>
            </p:custDataLst>
          </p:nvPr>
        </p:nvPicPr>
        <p:blipFill>
          <a:blip r:embed="rId35" cstate="print">
            <a:extLst>
              <a:ext uri="{28A0092B-C50C-407E-A947-70E740481C1C}">
                <a14:useLocalDpi xmlns:a14="http://schemas.microsoft.com/office/drawing/2010/main"/>
              </a:ext>
            </a:extLst>
          </a:blip>
          <a:stretch>
            <a:fillRect/>
          </a:stretch>
        </p:blipFill>
        <p:spPr>
          <a:xfrm rot="3364613">
            <a:off x="7287917" y="1968160"/>
            <a:ext cx="345442" cy="345442"/>
          </a:xfrm>
          <a:prstGeom prst="rect">
            <a:avLst/>
          </a:prstGeom>
        </p:spPr>
      </p:pic>
      <p:pic>
        <p:nvPicPr>
          <p:cNvPr id="29" name="9 Imagen">
            <a:extLst>
              <a:ext uri="{FF2B5EF4-FFF2-40B4-BE49-F238E27FC236}">
                <a16:creationId xmlns:a16="http://schemas.microsoft.com/office/drawing/2014/main" id="{B74FD423-9C42-2AF1-3323-3129D17F2F03}"/>
              </a:ext>
            </a:extLst>
          </p:cNvPr>
          <p:cNvPicPr>
            <a:picLocks noChangeAspect="1"/>
          </p:cNvPicPr>
          <p:nvPr>
            <p:custDataLst>
              <p:tags r:id="rId17"/>
            </p:custDataLst>
          </p:nvPr>
        </p:nvPicPr>
        <p:blipFill>
          <a:blip r:embed="rId36" cstate="print">
            <a:extLst>
              <a:ext uri="{28A0092B-C50C-407E-A947-70E740481C1C}">
                <a14:useLocalDpi xmlns:a14="http://schemas.microsoft.com/office/drawing/2010/main"/>
              </a:ext>
            </a:extLst>
          </a:blip>
          <a:stretch>
            <a:fillRect/>
          </a:stretch>
        </p:blipFill>
        <p:spPr>
          <a:xfrm rot="9572968">
            <a:off x="8348496" y="1862085"/>
            <a:ext cx="319426" cy="319426"/>
          </a:xfrm>
          <a:prstGeom prst="rect">
            <a:avLst/>
          </a:prstGeom>
        </p:spPr>
      </p:pic>
      <p:pic>
        <p:nvPicPr>
          <p:cNvPr id="32" name="9 Imagen">
            <a:extLst>
              <a:ext uri="{FF2B5EF4-FFF2-40B4-BE49-F238E27FC236}">
                <a16:creationId xmlns:a16="http://schemas.microsoft.com/office/drawing/2014/main" id="{B29B9196-72CE-3953-7004-B27E73EAB77C}"/>
              </a:ext>
            </a:extLst>
          </p:cNvPr>
          <p:cNvPicPr>
            <a:picLocks noChangeAspect="1"/>
          </p:cNvPicPr>
          <p:nvPr>
            <p:custDataLst>
              <p:tags r:id="rId18"/>
            </p:custDataLst>
          </p:nvPr>
        </p:nvPicPr>
        <p:blipFill>
          <a:blip r:embed="rId37" cstate="print">
            <a:extLst>
              <a:ext uri="{28A0092B-C50C-407E-A947-70E740481C1C}">
                <a14:useLocalDpi xmlns:a14="http://schemas.microsoft.com/office/drawing/2010/main"/>
              </a:ext>
            </a:extLst>
          </a:blip>
          <a:stretch>
            <a:fillRect/>
          </a:stretch>
        </p:blipFill>
        <p:spPr>
          <a:xfrm rot="20116130">
            <a:off x="7749726" y="1458516"/>
            <a:ext cx="317371" cy="317371"/>
          </a:xfrm>
          <a:prstGeom prst="rect">
            <a:avLst/>
          </a:prstGeom>
        </p:spPr>
      </p:pic>
    </p:spTree>
    <p:extLst>
      <p:ext uri="{BB962C8B-B14F-4D97-AF65-F5344CB8AC3E}">
        <p14:creationId xmlns:p14="http://schemas.microsoft.com/office/powerpoint/2010/main" val="220395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3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2" grpId="0"/>
      <p:bldP spid="1034" grpId="0"/>
      <p:bldP spid="1036" grpId="0"/>
      <p:bldP spid="1038" grpId="0" animBg="1"/>
      <p:bldP spid="1039" grpId="0"/>
      <p:bldP spid="1040" grpId="0" animBg="1"/>
      <p:bldP spid="1042" grpId="0" animBg="1"/>
      <p:bldP spid="1043"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Get Rid of Cucumber Beetles - Thistle Downs Farm">
            <a:extLst>
              <a:ext uri="{FF2B5EF4-FFF2-40B4-BE49-F238E27FC236}">
                <a16:creationId xmlns:a16="http://schemas.microsoft.com/office/drawing/2014/main" id="{7AB07F8B-8EC0-E938-5278-D4CC1BEBD5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79861" y="1846079"/>
            <a:ext cx="2634892" cy="2604347"/>
          </a:xfrm>
          <a:prstGeom prst="rect">
            <a:avLst/>
          </a:prstGeom>
          <a:noFill/>
          <a:extLst>
            <a:ext uri="{909E8E84-426E-40DD-AFC4-6F175D3DCCD1}">
              <a14:hiddenFill xmlns:a14="http://schemas.microsoft.com/office/drawing/2010/main">
                <a:solidFill>
                  <a:srgbClr val="FFFFFF"/>
                </a:solidFill>
              </a14:hiddenFill>
            </a:ext>
          </a:extLst>
        </p:spPr>
      </p:pic>
      <p:sp>
        <p:nvSpPr>
          <p:cNvPr id="9" name="Titre 8">
            <a:extLst>
              <a:ext uri="{FF2B5EF4-FFF2-40B4-BE49-F238E27FC236}">
                <a16:creationId xmlns:a16="http://schemas.microsoft.com/office/drawing/2014/main" id="{3ABCA609-B8DD-F99C-1D50-2FC7C9AF78EB}"/>
              </a:ext>
            </a:extLst>
          </p:cNvPr>
          <p:cNvSpPr>
            <a:spLocks noGrp="1"/>
          </p:cNvSpPr>
          <p:nvPr>
            <p:ph type="title"/>
          </p:nvPr>
        </p:nvSpPr>
        <p:spPr/>
        <p:txBody>
          <a:bodyPr/>
          <a:lstStyle/>
          <a:p>
            <a:r>
              <a:rPr lang="fr-CA" dirty="0"/>
              <a:t>Les dommages de la CRC</a:t>
            </a:r>
          </a:p>
        </p:txBody>
      </p:sp>
      <p:sp>
        <p:nvSpPr>
          <p:cNvPr id="3" name="Espace réservé du numéro de diapositive 2">
            <a:extLst>
              <a:ext uri="{FF2B5EF4-FFF2-40B4-BE49-F238E27FC236}">
                <a16:creationId xmlns:a16="http://schemas.microsoft.com/office/drawing/2014/main" id="{C96541E9-CE7A-F8FC-736D-A547F87DA3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5</a:t>
            </a:fld>
            <a:endParaRPr lang="fr-CA"/>
          </a:p>
        </p:txBody>
      </p:sp>
      <p:sp>
        <p:nvSpPr>
          <p:cNvPr id="11" name="Espace réservé du texte 10">
            <a:extLst>
              <a:ext uri="{FF2B5EF4-FFF2-40B4-BE49-F238E27FC236}">
                <a16:creationId xmlns:a16="http://schemas.microsoft.com/office/drawing/2014/main" id="{577D7D33-4C95-7841-A6D7-F41048C1E09B}"/>
              </a:ext>
            </a:extLst>
          </p:cNvPr>
          <p:cNvSpPr>
            <a:spLocks noGrp="1"/>
          </p:cNvSpPr>
          <p:nvPr>
            <p:ph type="body" idx="13"/>
          </p:nvPr>
        </p:nvSpPr>
        <p:spPr>
          <a:xfrm>
            <a:off x="1031875" y="932076"/>
            <a:ext cx="3508500" cy="963399"/>
          </a:xfrm>
        </p:spPr>
        <p:txBody>
          <a:bodyPr/>
          <a:lstStyle/>
          <a:p>
            <a:r>
              <a:rPr lang="fr-CA" dirty="0"/>
              <a:t>Dommages directs sur les plants et les fruits</a:t>
            </a:r>
          </a:p>
        </p:txBody>
      </p:sp>
      <p:pic>
        <p:nvPicPr>
          <p:cNvPr id="13" name="Image 12" descr="Une image contenant sol, plein air, rocher, feuille&#10;&#10;Description générée automatiquement">
            <a:extLst>
              <a:ext uri="{FF2B5EF4-FFF2-40B4-BE49-F238E27FC236}">
                <a16:creationId xmlns:a16="http://schemas.microsoft.com/office/drawing/2014/main" id="{54E43935-B3BB-EE83-7934-85948772AF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0184" y="1846079"/>
            <a:ext cx="2260460" cy="3013946"/>
          </a:xfrm>
          <a:prstGeom prst="rect">
            <a:avLst/>
          </a:prstGeom>
        </p:spPr>
      </p:pic>
      <p:pic>
        <p:nvPicPr>
          <p:cNvPr id="15" name="Picture 3">
            <a:extLst>
              <a:ext uri="{FF2B5EF4-FFF2-40B4-BE49-F238E27FC236}">
                <a16:creationId xmlns:a16="http://schemas.microsoft.com/office/drawing/2014/main" id="{E33560CC-6445-81B3-15E1-17CD267FD6B2}"/>
              </a:ext>
            </a:extLst>
          </p:cNvPr>
          <p:cNvPicPr>
            <a:picLocks noChangeAspect="1" noChangeArrowheads="1"/>
          </p:cNvPicPr>
          <p:nvPr>
            <p:custDataLst>
              <p:tags r:id="rId1"/>
            </p:custDataLst>
          </p:nvPr>
        </p:nvPicPr>
        <p:blipFill rotWithShape="1">
          <a:blip r:embed="rId7" cstate="print">
            <a:extLst>
              <a:ext uri="{28A0092B-C50C-407E-A947-70E740481C1C}">
                <a14:useLocalDpi xmlns:a14="http://schemas.microsoft.com/office/drawing/2010/main" val="0"/>
              </a:ext>
            </a:extLst>
          </a:blip>
          <a:srcRect l="12842" r="20351" b="1090"/>
          <a:stretch/>
        </p:blipFill>
        <p:spPr bwMode="auto">
          <a:xfrm>
            <a:off x="5779616" y="1894054"/>
            <a:ext cx="3556001" cy="303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Espace réservé du texte 17">
            <a:extLst>
              <a:ext uri="{FF2B5EF4-FFF2-40B4-BE49-F238E27FC236}">
                <a16:creationId xmlns:a16="http://schemas.microsoft.com/office/drawing/2014/main" id="{2337A777-B83C-1C3C-0B90-C24F731B2199}"/>
              </a:ext>
            </a:extLst>
          </p:cNvPr>
          <p:cNvSpPr>
            <a:spLocks noGrp="1"/>
          </p:cNvSpPr>
          <p:nvPr>
            <p:ph type="body" idx="1"/>
          </p:nvPr>
        </p:nvSpPr>
        <p:spPr>
          <a:xfrm>
            <a:off x="4997999" y="929538"/>
            <a:ext cx="3907487" cy="3416400"/>
          </a:xfrm>
        </p:spPr>
        <p:txBody>
          <a:bodyPr/>
          <a:lstStyle/>
          <a:p>
            <a:r>
              <a:rPr lang="fr-CA" dirty="0"/>
              <a:t>Vecteur du flétrissement bactérien (</a:t>
            </a:r>
            <a:r>
              <a:rPr lang="fr-CA" i="1" dirty="0" err="1"/>
              <a:t>Erwinia</a:t>
            </a:r>
            <a:r>
              <a:rPr lang="fr-CA" i="1" dirty="0"/>
              <a:t> </a:t>
            </a:r>
            <a:r>
              <a:rPr lang="fr-CA" i="1" dirty="0" err="1"/>
              <a:t>tracheiphila</a:t>
            </a:r>
            <a:r>
              <a:rPr lang="fr-CA" dirty="0"/>
              <a:t>)</a:t>
            </a:r>
          </a:p>
        </p:txBody>
      </p:sp>
      <p:sp>
        <p:nvSpPr>
          <p:cNvPr id="5" name="Titre 1">
            <a:extLst>
              <a:ext uri="{FF2B5EF4-FFF2-40B4-BE49-F238E27FC236}">
                <a16:creationId xmlns:a16="http://schemas.microsoft.com/office/drawing/2014/main" id="{A03D2681-333D-2C57-4D07-DFECA491CEA1}"/>
              </a:ext>
            </a:extLst>
          </p:cNvPr>
          <p:cNvSpPr txBox="1">
            <a:spLocks/>
          </p:cNvSpPr>
          <p:nvPr>
            <p:custDataLst>
              <p:tags r:id="rId2"/>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Contexte</a:t>
            </a:r>
          </a:p>
        </p:txBody>
      </p:sp>
      <p:pic>
        <p:nvPicPr>
          <p:cNvPr id="4" name="Image 3" descr="Une image contenant plein air, sol, plante, herbe&#10;&#10;Description générée automatiquement">
            <a:extLst>
              <a:ext uri="{FF2B5EF4-FFF2-40B4-BE49-F238E27FC236}">
                <a16:creationId xmlns:a16="http://schemas.microsoft.com/office/drawing/2014/main" id="{6472D392-D2F4-1360-DB8C-C34DA52EBBE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38311" y="1704341"/>
            <a:ext cx="4396561" cy="3297421"/>
          </a:xfrm>
          <a:prstGeom prst="rect">
            <a:avLst/>
          </a:prstGeom>
        </p:spPr>
      </p:pic>
    </p:spTree>
    <p:extLst>
      <p:ext uri="{BB962C8B-B14F-4D97-AF65-F5344CB8AC3E}">
        <p14:creationId xmlns:p14="http://schemas.microsoft.com/office/powerpoint/2010/main" val="327660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BDC13-11F0-2D55-A004-6E16100862A4}"/>
              </a:ext>
            </a:extLst>
          </p:cNvPr>
          <p:cNvSpPr>
            <a:spLocks noGrp="1"/>
          </p:cNvSpPr>
          <p:nvPr>
            <p:ph type="title"/>
          </p:nvPr>
        </p:nvSpPr>
        <p:spPr/>
        <p:txBody>
          <a:bodyPr/>
          <a:lstStyle/>
          <a:p>
            <a:r>
              <a:rPr lang="fr-CA" dirty="0"/>
              <a:t>Lutte en conventionnelle</a:t>
            </a:r>
          </a:p>
        </p:txBody>
      </p:sp>
      <p:sp>
        <p:nvSpPr>
          <p:cNvPr id="3" name="Espace réservé du numéro de diapositive 2">
            <a:extLst>
              <a:ext uri="{FF2B5EF4-FFF2-40B4-BE49-F238E27FC236}">
                <a16:creationId xmlns:a16="http://schemas.microsoft.com/office/drawing/2014/main" id="{9C505CEF-D533-7B30-93C0-4DFC30E850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6</a:t>
            </a:fld>
            <a:endParaRPr lang="fr-CA"/>
          </a:p>
        </p:txBody>
      </p:sp>
      <p:sp>
        <p:nvSpPr>
          <p:cNvPr id="4" name="Espace réservé du texte 3">
            <a:extLst>
              <a:ext uri="{FF2B5EF4-FFF2-40B4-BE49-F238E27FC236}">
                <a16:creationId xmlns:a16="http://schemas.microsoft.com/office/drawing/2014/main" id="{F84D8E2A-9689-6FA2-40E5-AE39A364ACC0}"/>
              </a:ext>
            </a:extLst>
          </p:cNvPr>
          <p:cNvSpPr>
            <a:spLocks noGrp="1"/>
          </p:cNvSpPr>
          <p:nvPr>
            <p:ph type="body" idx="1"/>
          </p:nvPr>
        </p:nvSpPr>
        <p:spPr>
          <a:xfrm>
            <a:off x="1232112" y="863073"/>
            <a:ext cx="4244763" cy="1927065"/>
          </a:xfrm>
        </p:spPr>
        <p:txBody>
          <a:bodyPr>
            <a:normAutofit/>
          </a:bodyPr>
          <a:lstStyle/>
          <a:p>
            <a:r>
              <a:rPr lang="fr-CA" sz="1600" dirty="0"/>
              <a:t>Méthodes de gestion:</a:t>
            </a:r>
          </a:p>
          <a:p>
            <a:pPr lvl="1"/>
            <a:r>
              <a:rPr lang="fr-CA" sz="1600" dirty="0"/>
              <a:t>Traitement de semences</a:t>
            </a:r>
          </a:p>
          <a:p>
            <a:pPr lvl="1"/>
            <a:r>
              <a:rPr lang="fr-CA" sz="1600" dirty="0"/>
              <a:t>Application foliaire</a:t>
            </a:r>
          </a:p>
          <a:p>
            <a:r>
              <a:rPr lang="fr-CA" sz="1600" dirty="0"/>
              <a:t>Seuil d’intervention:</a:t>
            </a:r>
          </a:p>
          <a:p>
            <a:pPr marL="114300" indent="0">
              <a:buNone/>
            </a:pPr>
            <a:r>
              <a:rPr lang="fr-CA" sz="1600" dirty="0">
                <a:latin typeface="CIDFont+F1"/>
              </a:rPr>
              <a:t>Entre 0,5 et 1 individu par plant</a:t>
            </a:r>
            <a:endParaRPr lang="fr-CA" sz="1600" dirty="0"/>
          </a:p>
          <a:p>
            <a:pPr marL="596900" lvl="1" indent="0">
              <a:buNone/>
            </a:pPr>
            <a:endParaRPr lang="fr-CA" sz="1600" dirty="0"/>
          </a:p>
        </p:txBody>
      </p:sp>
      <p:sp>
        <p:nvSpPr>
          <p:cNvPr id="6" name="Titre 1">
            <a:extLst>
              <a:ext uri="{FF2B5EF4-FFF2-40B4-BE49-F238E27FC236}">
                <a16:creationId xmlns:a16="http://schemas.microsoft.com/office/drawing/2014/main" id="{C5365F23-4BEF-856D-FC76-6777E78489C7}"/>
              </a:ext>
            </a:extLst>
          </p:cNvPr>
          <p:cNvSpPr txBox="1">
            <a:spLocks/>
          </p:cNvSpPr>
          <p:nvPr/>
        </p:nvSpPr>
        <p:spPr>
          <a:xfrm>
            <a:off x="1031875" y="2470603"/>
            <a:ext cx="7609800" cy="618600"/>
          </a:xfrm>
          <a:prstGeom prst="rect">
            <a:avLst/>
          </a:prstGeom>
          <a:noFill/>
          <a:ln>
            <a:noFill/>
          </a:ln>
        </p:spPr>
        <p:txBody>
          <a:bodyPr spcFirstLastPara="1" vert="horz" wrap="square" lIns="91425" tIns="91425" rIns="91425" bIns="91425" rtlCol="0" anchor="t" anchorCtr="0">
            <a:noAutofit/>
          </a:bodyPr>
          <a:lstStyle>
            <a:lvl1pPr lvl="0" algn="l" defTabSz="685783" rtl="0" eaLnBrk="1" latinLnBrk="0" hangingPunct="1">
              <a:lnSpc>
                <a:spcPct val="100000"/>
              </a:lnSpc>
              <a:spcBef>
                <a:spcPts val="0"/>
              </a:spcBef>
              <a:spcAft>
                <a:spcPts val="0"/>
              </a:spcAft>
              <a:buSzPts val="2800"/>
              <a:buNone/>
              <a:defRPr sz="2800" b="1" kern="1200">
                <a:solidFill>
                  <a:schemeClr val="tx1"/>
                </a:solidFill>
                <a:latin typeface="+mj-lt"/>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fr-CA" dirty="0"/>
              <a:t>Lutte en régie biologique</a:t>
            </a:r>
          </a:p>
        </p:txBody>
      </p:sp>
      <p:sp>
        <p:nvSpPr>
          <p:cNvPr id="7" name="Espace réservé du texte 4">
            <a:extLst>
              <a:ext uri="{FF2B5EF4-FFF2-40B4-BE49-F238E27FC236}">
                <a16:creationId xmlns:a16="http://schemas.microsoft.com/office/drawing/2014/main" id="{A82209A9-8286-F31D-6CAE-961E456589DF}"/>
              </a:ext>
            </a:extLst>
          </p:cNvPr>
          <p:cNvSpPr txBox="1">
            <a:spLocks/>
          </p:cNvSpPr>
          <p:nvPr/>
        </p:nvSpPr>
        <p:spPr>
          <a:xfrm>
            <a:off x="1110744" y="3149488"/>
            <a:ext cx="3345032" cy="1771761"/>
          </a:xfrm>
          <a:prstGeom prst="rect">
            <a:avLst/>
          </a:prstGeom>
          <a:noFill/>
          <a:ln>
            <a:noFill/>
          </a:ln>
        </p:spPr>
        <p:txBody>
          <a:bodyPr spcFirstLastPara="1" vert="horz" wrap="square" lIns="91425" tIns="91425" rIns="91425" bIns="91425" rtlCol="0" anchor="t" anchorCtr="0">
            <a:normAutofit fontScale="92500" lnSpcReduction="20000"/>
          </a:bodyPr>
          <a:lstStyle>
            <a:lvl1pPr marL="457200" lvl="0" indent="-342900" algn="l" defTabSz="685783" rtl="0" eaLnBrk="1" latinLnBrk="0" hangingPunct="1">
              <a:lnSpc>
                <a:spcPct val="115000"/>
              </a:lnSpc>
              <a:spcBef>
                <a:spcPts val="0"/>
              </a:spcBef>
              <a:spcAft>
                <a:spcPts val="0"/>
              </a:spcAft>
              <a:buSzPts val="1800"/>
              <a:buFont typeface="Arial" panose="020B0604020202020204" pitchFamily="34" charset="0"/>
              <a:buChar char="●"/>
              <a:defRPr sz="1800" kern="1200">
                <a:solidFill>
                  <a:schemeClr val="tx1"/>
                </a:solidFill>
                <a:latin typeface="+mn-lt"/>
                <a:ea typeface="+mn-ea"/>
                <a:cs typeface="+mn-cs"/>
              </a:defRPr>
            </a:lvl1pPr>
            <a:lvl2pPr marL="914400" lvl="1" indent="-317500" algn="l" defTabSz="685783" rtl="0" eaLnBrk="1" latinLnBrk="0" hangingPunct="1">
              <a:lnSpc>
                <a:spcPct val="115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600" lvl="2" indent="-317500" algn="l" defTabSz="685783" rtl="0" eaLnBrk="1" latinLnBrk="0" hangingPunct="1">
              <a:lnSpc>
                <a:spcPct val="115000"/>
              </a:lnSpc>
              <a:spcBef>
                <a:spcPts val="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800" lvl="3" indent="-317500" algn="l" defTabSz="685783" rtl="0" eaLnBrk="1" latinLnBrk="0" hangingPunct="1">
              <a:lnSpc>
                <a:spcPct val="115000"/>
              </a:lnSpc>
              <a:spcBef>
                <a:spcPts val="0"/>
              </a:spcBef>
              <a:spcAft>
                <a:spcPts val="0"/>
              </a:spcAft>
              <a:buSzPts val="1400"/>
              <a:buFont typeface="Arial" panose="020B0604020202020204" pitchFamily="34" charset="0"/>
              <a:buChar char="●"/>
              <a:defRPr sz="1351" kern="1200">
                <a:solidFill>
                  <a:schemeClr val="tx1"/>
                </a:solidFill>
                <a:latin typeface="+mn-lt"/>
                <a:ea typeface="+mn-ea"/>
                <a:cs typeface="+mn-cs"/>
              </a:defRPr>
            </a:lvl4pPr>
            <a:lvl5pPr marL="2286000" lvl="4" indent="-317500" algn="l" defTabSz="685783" rtl="0" eaLnBrk="1" latinLnBrk="0" hangingPunct="1">
              <a:lnSpc>
                <a:spcPct val="115000"/>
              </a:lnSpc>
              <a:spcBef>
                <a:spcPts val="0"/>
              </a:spcBef>
              <a:spcAft>
                <a:spcPts val="0"/>
              </a:spcAft>
              <a:buSzPts val="1400"/>
              <a:buFont typeface="Arial" panose="020B0604020202020204" pitchFamily="34" charset="0"/>
              <a:buChar char="○"/>
              <a:defRPr sz="1351" kern="1200">
                <a:solidFill>
                  <a:schemeClr val="tx1"/>
                </a:solidFill>
                <a:latin typeface="+mn-lt"/>
                <a:ea typeface="+mn-ea"/>
                <a:cs typeface="+mn-cs"/>
              </a:defRPr>
            </a:lvl5pPr>
            <a:lvl6pPr marL="2743200" lvl="5" indent="-317500" algn="l" defTabSz="685783" rtl="0" eaLnBrk="1" latinLnBrk="0" hangingPunct="1">
              <a:lnSpc>
                <a:spcPct val="115000"/>
              </a:lnSpc>
              <a:spcBef>
                <a:spcPts val="0"/>
              </a:spcBef>
              <a:spcAft>
                <a:spcPts val="0"/>
              </a:spcAft>
              <a:buSzPts val="1400"/>
              <a:buFont typeface="Arial" panose="020B0604020202020204" pitchFamily="34" charset="0"/>
              <a:buChar char="■"/>
              <a:defRPr sz="1351" kern="1200">
                <a:solidFill>
                  <a:schemeClr val="tx1"/>
                </a:solidFill>
                <a:latin typeface="+mn-lt"/>
                <a:ea typeface="+mn-ea"/>
                <a:cs typeface="+mn-cs"/>
              </a:defRPr>
            </a:lvl6pPr>
            <a:lvl7pPr marL="3200400" lvl="6" indent="-317500" algn="l" defTabSz="685783" rtl="0" eaLnBrk="1" latinLnBrk="0" hangingPunct="1">
              <a:lnSpc>
                <a:spcPct val="115000"/>
              </a:lnSpc>
              <a:spcBef>
                <a:spcPts val="0"/>
              </a:spcBef>
              <a:spcAft>
                <a:spcPts val="0"/>
              </a:spcAft>
              <a:buSzPts val="1400"/>
              <a:buFont typeface="Arial" panose="020B0604020202020204" pitchFamily="34" charset="0"/>
              <a:buChar char="●"/>
              <a:defRPr sz="1351" kern="1200">
                <a:solidFill>
                  <a:schemeClr val="tx1"/>
                </a:solidFill>
                <a:latin typeface="+mn-lt"/>
                <a:ea typeface="+mn-ea"/>
                <a:cs typeface="+mn-cs"/>
              </a:defRPr>
            </a:lvl7pPr>
            <a:lvl8pPr marL="3657600" lvl="7" indent="-317500" algn="l" defTabSz="685783" rtl="0" eaLnBrk="1" latinLnBrk="0" hangingPunct="1">
              <a:lnSpc>
                <a:spcPct val="115000"/>
              </a:lnSpc>
              <a:spcBef>
                <a:spcPts val="0"/>
              </a:spcBef>
              <a:spcAft>
                <a:spcPts val="0"/>
              </a:spcAft>
              <a:buSzPts val="1400"/>
              <a:buFont typeface="Arial" panose="020B0604020202020204" pitchFamily="34" charset="0"/>
              <a:buChar char="○"/>
              <a:defRPr sz="1351" kern="1200">
                <a:solidFill>
                  <a:schemeClr val="tx1"/>
                </a:solidFill>
                <a:latin typeface="+mn-lt"/>
                <a:ea typeface="+mn-ea"/>
                <a:cs typeface="+mn-cs"/>
              </a:defRPr>
            </a:lvl8pPr>
            <a:lvl9pPr marL="4114800" lvl="8" indent="-317500" algn="l" defTabSz="685783" rtl="0" eaLnBrk="1" latinLnBrk="0" hangingPunct="1">
              <a:lnSpc>
                <a:spcPct val="115000"/>
              </a:lnSpc>
              <a:spcBef>
                <a:spcPts val="0"/>
              </a:spcBef>
              <a:spcAft>
                <a:spcPts val="0"/>
              </a:spcAft>
              <a:buSzPts val="1400"/>
              <a:buFont typeface="Arial" panose="020B0604020202020204" pitchFamily="34" charset="0"/>
              <a:buChar char="■"/>
              <a:defRPr sz="1351" kern="1200">
                <a:solidFill>
                  <a:schemeClr val="tx1"/>
                </a:solidFill>
                <a:latin typeface="+mn-lt"/>
                <a:ea typeface="+mn-ea"/>
                <a:cs typeface="+mn-cs"/>
              </a:defRPr>
            </a:lvl9pPr>
          </a:lstStyle>
          <a:p>
            <a:r>
              <a:rPr lang="fr-CA" dirty="0"/>
              <a:t>Lutte physique – Filets</a:t>
            </a:r>
          </a:p>
          <a:p>
            <a:r>
              <a:rPr lang="fr-CA" dirty="0"/>
              <a:t>Insecticides et répulsifs - </a:t>
            </a:r>
            <a:r>
              <a:rPr lang="fr-CA" dirty="0" err="1"/>
              <a:t>Pyganic</a:t>
            </a:r>
            <a:r>
              <a:rPr lang="fr-CA" dirty="0"/>
              <a:t>, </a:t>
            </a:r>
            <a:r>
              <a:rPr lang="fr-CA" dirty="0" err="1"/>
              <a:t>Surround</a:t>
            </a:r>
            <a:r>
              <a:rPr lang="fr-CA" dirty="0"/>
              <a:t> WP</a:t>
            </a:r>
          </a:p>
          <a:p>
            <a:r>
              <a:rPr lang="fr-CA" dirty="0"/>
              <a:t>Lutte culturale</a:t>
            </a:r>
          </a:p>
          <a:p>
            <a:pPr lvl="1"/>
            <a:r>
              <a:rPr lang="fr-CA" dirty="0"/>
              <a:t>Culture piège</a:t>
            </a:r>
          </a:p>
          <a:p>
            <a:pPr lvl="1"/>
            <a:r>
              <a:rPr lang="fr-CA" dirty="0"/>
              <a:t>Paillis de seigle</a:t>
            </a:r>
          </a:p>
          <a:p>
            <a:pPr lvl="1"/>
            <a:endParaRPr lang="fr-CA" dirty="0"/>
          </a:p>
        </p:txBody>
      </p:sp>
      <p:sp>
        <p:nvSpPr>
          <p:cNvPr id="8" name="Titre 1">
            <a:extLst>
              <a:ext uri="{FF2B5EF4-FFF2-40B4-BE49-F238E27FC236}">
                <a16:creationId xmlns:a16="http://schemas.microsoft.com/office/drawing/2014/main" id="{443349F7-A18F-3904-6624-92555956BA6B}"/>
              </a:ext>
            </a:extLst>
          </p:cNvPr>
          <p:cNvSpPr txBox="1">
            <a:spLocks/>
          </p:cNvSpPr>
          <p:nvPr>
            <p:custDataLst>
              <p:tags r:id="rId1"/>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Contexte</a:t>
            </a:r>
          </a:p>
        </p:txBody>
      </p:sp>
      <p:pic>
        <p:nvPicPr>
          <p:cNvPr id="10" name="Image 9" descr="Une image contenant plein air, ciel, herbe, sac&#10;&#10;Description générée automatiquement">
            <a:extLst>
              <a:ext uri="{FF2B5EF4-FFF2-40B4-BE49-F238E27FC236}">
                <a16:creationId xmlns:a16="http://schemas.microsoft.com/office/drawing/2014/main" id="{CD1906CC-C5B8-3D01-4637-498C2BAB090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a:ext>
            </a:extLst>
          </a:blip>
          <a:srcRect/>
          <a:stretch/>
        </p:blipFill>
        <p:spPr>
          <a:xfrm>
            <a:off x="6200480" y="2475982"/>
            <a:ext cx="2198646" cy="2079969"/>
          </a:xfrm>
          <a:prstGeom prst="rect">
            <a:avLst/>
          </a:prstGeom>
        </p:spPr>
      </p:pic>
      <p:pic>
        <p:nvPicPr>
          <p:cNvPr id="1026" name="Picture 2" descr="Pyganic Crop Protection 1.4 Bottles - gallon and quart sizes, white bottles with Pyganic logo in green with white flower">
            <a:extLst>
              <a:ext uri="{FF2B5EF4-FFF2-40B4-BE49-F238E27FC236}">
                <a16:creationId xmlns:a16="http://schemas.microsoft.com/office/drawing/2014/main" id="{033483B9-2670-0A17-F1CC-B5DB29FDCF8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84286" y="690229"/>
            <a:ext cx="1483109" cy="1483109"/>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3A447892-1CD7-7F93-1069-BD6979DF6EB8}"/>
              </a:ext>
            </a:extLst>
          </p:cNvPr>
          <p:cNvSpPr txBox="1"/>
          <p:nvPr/>
        </p:nvSpPr>
        <p:spPr>
          <a:xfrm>
            <a:off x="4836775" y="4781995"/>
            <a:ext cx="4572000" cy="338554"/>
          </a:xfrm>
          <a:prstGeom prst="rect">
            <a:avLst/>
          </a:prstGeom>
          <a:noFill/>
        </p:spPr>
        <p:txBody>
          <a:bodyPr wrap="square">
            <a:spAutoFit/>
          </a:bodyPr>
          <a:lstStyle/>
          <a:p>
            <a:pPr algn="l"/>
            <a:r>
              <a:rPr lang="fr-CA" sz="800" b="0" i="0" u="none" strike="noStrike" baseline="0" dirty="0">
                <a:solidFill>
                  <a:schemeClr val="bg1">
                    <a:lumMod val="65000"/>
                  </a:schemeClr>
                </a:solidFill>
                <a:latin typeface="Arial" panose="020B0604020202020204" pitchFamily="34" charset="0"/>
              </a:rPr>
              <a:t>RAP. Fiche technique- Cucurbitacées:  Chrysom</a:t>
            </a:r>
            <a:r>
              <a:rPr lang="fr-CA" sz="800" dirty="0">
                <a:solidFill>
                  <a:schemeClr val="bg1">
                    <a:lumMod val="65000"/>
                  </a:schemeClr>
                </a:solidFill>
                <a:latin typeface="Arial" panose="020B0604020202020204" pitchFamily="34" charset="0"/>
              </a:rPr>
              <a:t>èle rayée du concombre.</a:t>
            </a:r>
            <a:endParaRPr lang="fr-CA" sz="800" b="0" i="0" u="none" strike="noStrike" baseline="0" dirty="0">
              <a:solidFill>
                <a:schemeClr val="bg1">
                  <a:lumMod val="65000"/>
                </a:schemeClr>
              </a:solidFill>
              <a:latin typeface="Arial" panose="020B0604020202020204" pitchFamily="34" charset="0"/>
            </a:endParaRPr>
          </a:p>
          <a:p>
            <a:r>
              <a:rPr lang="fr-CA" sz="800" b="0" i="0" u="none" strike="noStrike" baseline="0" dirty="0">
                <a:solidFill>
                  <a:schemeClr val="bg1">
                    <a:lumMod val="65000"/>
                  </a:schemeClr>
                </a:solidFill>
                <a:latin typeface="Arial" panose="020B0604020202020204" pitchFamily="34" charset="0"/>
              </a:rPr>
              <a:t>RAP. Bulletin d’information général: </a:t>
            </a:r>
            <a:r>
              <a:rPr lang="fr-CA" sz="800" dirty="0">
                <a:solidFill>
                  <a:schemeClr val="bg1">
                    <a:lumMod val="65000"/>
                  </a:schemeClr>
                </a:solidFill>
                <a:latin typeface="Arial" panose="020B0604020202020204" pitchFamily="34" charset="0"/>
              </a:rPr>
              <a:t>Spécial phytoprotection bio. 24 juillet 2024 </a:t>
            </a:r>
          </a:p>
        </p:txBody>
      </p:sp>
      <p:pic>
        <p:nvPicPr>
          <p:cNvPr id="1028" name="Picture 4">
            <a:extLst>
              <a:ext uri="{FF2B5EF4-FFF2-40B4-BE49-F238E27FC236}">
                <a16:creationId xmlns:a16="http://schemas.microsoft.com/office/drawing/2014/main" id="{ABE0853F-4591-5E94-AAFC-B1289EC0E07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58399" y="664639"/>
            <a:ext cx="1534290" cy="153429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4EB6C229-59E7-0DE5-FADE-F4B7859A03A8}"/>
              </a:ext>
            </a:extLst>
          </p:cNvPr>
          <p:cNvPicPr>
            <a:picLocks noChangeAspect="1"/>
          </p:cNvPicPr>
          <p:nvPr/>
        </p:nvPicPr>
        <p:blipFill>
          <a:blip r:embed="rId8"/>
          <a:stretch>
            <a:fillRect/>
          </a:stretch>
        </p:blipFill>
        <p:spPr>
          <a:xfrm>
            <a:off x="4974490" y="2571273"/>
            <a:ext cx="4185809" cy="1863887"/>
          </a:xfrm>
          <a:prstGeom prst="rect">
            <a:avLst/>
          </a:prstGeom>
        </p:spPr>
      </p:pic>
    </p:spTree>
    <p:extLst>
      <p:ext uri="{BB962C8B-B14F-4D97-AF65-F5344CB8AC3E}">
        <p14:creationId xmlns:p14="http://schemas.microsoft.com/office/powerpoint/2010/main" val="10752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400F-C60D-543F-8C20-9F4A06FF0B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DC6112C-51E3-96B6-507F-ACC585D33BBF}"/>
              </a:ext>
            </a:extLst>
          </p:cNvPr>
          <p:cNvSpPr>
            <a:spLocks noGrp="1"/>
          </p:cNvSpPr>
          <p:nvPr>
            <p:ph type="title"/>
          </p:nvPr>
        </p:nvSpPr>
        <p:spPr/>
        <p:txBody>
          <a:bodyPr/>
          <a:lstStyle/>
          <a:p>
            <a:r>
              <a:rPr lang="fr-CA" dirty="0"/>
              <a:t>Culture sur paillis de seigle roulé-crêpé</a:t>
            </a:r>
          </a:p>
        </p:txBody>
      </p:sp>
      <p:sp>
        <p:nvSpPr>
          <p:cNvPr id="3" name="Espace réservé du numéro de diapositive 2">
            <a:extLst>
              <a:ext uri="{FF2B5EF4-FFF2-40B4-BE49-F238E27FC236}">
                <a16:creationId xmlns:a16="http://schemas.microsoft.com/office/drawing/2014/main" id="{0A5DF54F-8886-24E5-182E-A52140D0C9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7</a:t>
            </a:fld>
            <a:endParaRPr lang="fr-CA"/>
          </a:p>
        </p:txBody>
      </p:sp>
      <p:pic>
        <p:nvPicPr>
          <p:cNvPr id="7" name="Image 6" descr="Une image contenant plein air, agriculture, ciel, herbe&#10;&#10;Description générée automatiquement">
            <a:extLst>
              <a:ext uri="{FF2B5EF4-FFF2-40B4-BE49-F238E27FC236}">
                <a16:creationId xmlns:a16="http://schemas.microsoft.com/office/drawing/2014/main" id="{D8BA4218-3322-9ACA-23DA-357BB2B1B0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9442" y="1848487"/>
            <a:ext cx="4157819" cy="2338773"/>
          </a:xfrm>
          <a:prstGeom prst="rect">
            <a:avLst/>
          </a:prstGeom>
        </p:spPr>
      </p:pic>
      <p:pic>
        <p:nvPicPr>
          <p:cNvPr id="3074" name="Picture 2" descr="paysage, arbre, horizon, neige, hiver, champ, lumière du soleil, Matin, Lac, gel, la glace, Météo, bleu, saison, des arbres, des champs, Brandenburg, gel, Bosquet d'arbres, Phénomène atmosphérique">
            <a:extLst>
              <a:ext uri="{FF2B5EF4-FFF2-40B4-BE49-F238E27FC236}">
                <a16:creationId xmlns:a16="http://schemas.microsoft.com/office/drawing/2014/main" id="{9840D308-356F-C07D-C9D0-3995BD59787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297051" y="1846505"/>
            <a:ext cx="3746295" cy="2338773"/>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4C7DA17E-A415-1ED9-7244-E7C4FAF5586B}"/>
              </a:ext>
            </a:extLst>
          </p:cNvPr>
          <p:cNvSpPr txBox="1"/>
          <p:nvPr/>
        </p:nvSpPr>
        <p:spPr>
          <a:xfrm>
            <a:off x="1019442" y="1538728"/>
            <a:ext cx="4157819"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CA" sz="1400" dirty="0"/>
              <a:t>Fin d’été/ automne - semis du seigle d’automne </a:t>
            </a:r>
          </a:p>
        </p:txBody>
      </p:sp>
      <p:sp>
        <p:nvSpPr>
          <p:cNvPr id="21" name="ZoneTexte 20">
            <a:extLst>
              <a:ext uri="{FF2B5EF4-FFF2-40B4-BE49-F238E27FC236}">
                <a16:creationId xmlns:a16="http://schemas.microsoft.com/office/drawing/2014/main" id="{BAB7C87C-0930-8CDC-6C36-A9A766CA9C23}"/>
              </a:ext>
            </a:extLst>
          </p:cNvPr>
          <p:cNvSpPr txBox="1"/>
          <p:nvPr/>
        </p:nvSpPr>
        <p:spPr>
          <a:xfrm>
            <a:off x="5297051" y="1538728"/>
            <a:ext cx="3746295"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CA" sz="1400" dirty="0"/>
              <a:t>Hiver</a:t>
            </a:r>
          </a:p>
        </p:txBody>
      </p:sp>
      <p:sp>
        <p:nvSpPr>
          <p:cNvPr id="4" name="Titre 1">
            <a:extLst>
              <a:ext uri="{FF2B5EF4-FFF2-40B4-BE49-F238E27FC236}">
                <a16:creationId xmlns:a16="http://schemas.microsoft.com/office/drawing/2014/main" id="{B8DD7B28-A960-131A-AED4-6C601809AAF6}"/>
              </a:ext>
            </a:extLst>
          </p:cNvPr>
          <p:cNvSpPr txBox="1">
            <a:spLocks/>
          </p:cNvSpPr>
          <p:nvPr>
            <p:custDataLst>
              <p:tags r:id="rId1"/>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Contexte</a:t>
            </a:r>
          </a:p>
        </p:txBody>
      </p:sp>
    </p:spTree>
    <p:extLst>
      <p:ext uri="{BB962C8B-B14F-4D97-AF65-F5344CB8AC3E}">
        <p14:creationId xmlns:p14="http://schemas.microsoft.com/office/powerpoint/2010/main" val="1059264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descr="Une image contenant plein air, ciel, nuage, plante&#10;&#10;Description générée automatiquement">
            <a:extLst>
              <a:ext uri="{FF2B5EF4-FFF2-40B4-BE49-F238E27FC236}">
                <a16:creationId xmlns:a16="http://schemas.microsoft.com/office/drawing/2014/main" id="{FF423E62-0CED-25D2-10B5-3C6F5CAA655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81361" y="1241382"/>
            <a:ext cx="4562264" cy="3082968"/>
          </a:xfrm>
          <a:prstGeom prst="rect">
            <a:avLst/>
          </a:prstGeom>
        </p:spPr>
      </p:pic>
      <p:sp>
        <p:nvSpPr>
          <p:cNvPr id="23" name="Rectangle 22">
            <a:extLst>
              <a:ext uri="{FF2B5EF4-FFF2-40B4-BE49-F238E27FC236}">
                <a16:creationId xmlns:a16="http://schemas.microsoft.com/office/drawing/2014/main" id="{03DE3B75-5B04-5D3A-1900-1929277ED480}"/>
              </a:ext>
            </a:extLst>
          </p:cNvPr>
          <p:cNvSpPr/>
          <p:nvPr/>
        </p:nvSpPr>
        <p:spPr>
          <a:xfrm>
            <a:off x="-20437" y="2708905"/>
            <a:ext cx="1601798" cy="24437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Titre 1">
            <a:extLst>
              <a:ext uri="{FF2B5EF4-FFF2-40B4-BE49-F238E27FC236}">
                <a16:creationId xmlns:a16="http://schemas.microsoft.com/office/drawing/2014/main" id="{54DBE74B-DFE5-AF27-B199-8D5137ECAA9E}"/>
              </a:ext>
            </a:extLst>
          </p:cNvPr>
          <p:cNvSpPr>
            <a:spLocks noGrp="1"/>
          </p:cNvSpPr>
          <p:nvPr>
            <p:ph type="title"/>
          </p:nvPr>
        </p:nvSpPr>
        <p:spPr/>
        <p:txBody>
          <a:bodyPr/>
          <a:lstStyle/>
          <a:p>
            <a:r>
              <a:rPr lang="fr-CA" dirty="0"/>
              <a:t>Culture sur paillis de seigle roulé-crêpé</a:t>
            </a:r>
          </a:p>
        </p:txBody>
      </p:sp>
      <p:sp>
        <p:nvSpPr>
          <p:cNvPr id="3" name="Espace réservé du numéro de diapositive 2">
            <a:extLst>
              <a:ext uri="{FF2B5EF4-FFF2-40B4-BE49-F238E27FC236}">
                <a16:creationId xmlns:a16="http://schemas.microsoft.com/office/drawing/2014/main" id="{62693CC3-F932-9459-BA6C-555B8D241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8</a:t>
            </a:fld>
            <a:endParaRPr lang="fr-CA"/>
          </a:p>
        </p:txBody>
      </p:sp>
      <p:pic>
        <p:nvPicPr>
          <p:cNvPr id="9" name="Image 8" descr="Une image contenant plein air, ciel, herbe, agriculture&#10;&#10;Description générée automatiquement">
            <a:extLst>
              <a:ext uri="{FF2B5EF4-FFF2-40B4-BE49-F238E27FC236}">
                <a16:creationId xmlns:a16="http://schemas.microsoft.com/office/drawing/2014/main" id="{4879C54B-8F0C-7B93-FE1B-CD4D9B5CDEE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48375" y="1198612"/>
            <a:ext cx="3095626" cy="3125737"/>
          </a:xfrm>
          <a:prstGeom prst="rect">
            <a:avLst/>
          </a:prstGeom>
        </p:spPr>
      </p:pic>
      <p:pic>
        <p:nvPicPr>
          <p:cNvPr id="12" name="Image 11" descr="Une image contenant plein air, ciel, plante, terrain&#10;&#10;Description générée automatiquement">
            <a:extLst>
              <a:ext uri="{FF2B5EF4-FFF2-40B4-BE49-F238E27FC236}">
                <a16:creationId xmlns:a16="http://schemas.microsoft.com/office/drawing/2014/main" id="{CFF06907-F445-9F20-743F-5D2F773FF4D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4122" y="1241382"/>
            <a:ext cx="2999694" cy="3082968"/>
          </a:xfrm>
          <a:prstGeom prst="rect">
            <a:avLst/>
          </a:prstGeom>
        </p:spPr>
      </p:pic>
      <p:sp>
        <p:nvSpPr>
          <p:cNvPr id="13" name="ZoneTexte 12">
            <a:extLst>
              <a:ext uri="{FF2B5EF4-FFF2-40B4-BE49-F238E27FC236}">
                <a16:creationId xmlns:a16="http://schemas.microsoft.com/office/drawing/2014/main" id="{CBD677BB-26A2-6F51-D168-DD8E626A39B7}"/>
              </a:ext>
            </a:extLst>
          </p:cNvPr>
          <p:cNvSpPr txBox="1"/>
          <p:nvPr/>
        </p:nvSpPr>
        <p:spPr>
          <a:xfrm>
            <a:off x="117222" y="3969469"/>
            <a:ext cx="986828" cy="2462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1000" dirty="0"/>
              <a:t>26 mars 2024</a:t>
            </a:r>
          </a:p>
        </p:txBody>
      </p:sp>
      <p:sp>
        <p:nvSpPr>
          <p:cNvPr id="17" name="ZoneTexte 16">
            <a:extLst>
              <a:ext uri="{FF2B5EF4-FFF2-40B4-BE49-F238E27FC236}">
                <a16:creationId xmlns:a16="http://schemas.microsoft.com/office/drawing/2014/main" id="{DCC3958A-54D7-4D60-B1AD-D1AB42EDF592}"/>
              </a:ext>
            </a:extLst>
          </p:cNvPr>
          <p:cNvSpPr txBox="1"/>
          <p:nvPr/>
        </p:nvSpPr>
        <p:spPr>
          <a:xfrm>
            <a:off x="6163570" y="3969469"/>
            <a:ext cx="986828" cy="2462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1000" dirty="0"/>
              <a:t>30 mai 2024</a:t>
            </a:r>
          </a:p>
        </p:txBody>
      </p:sp>
      <p:sp>
        <p:nvSpPr>
          <p:cNvPr id="22" name="ZoneTexte 21">
            <a:extLst>
              <a:ext uri="{FF2B5EF4-FFF2-40B4-BE49-F238E27FC236}">
                <a16:creationId xmlns:a16="http://schemas.microsoft.com/office/drawing/2014/main" id="{7549401D-5AEE-B700-8CB0-6B7F42F8C7E7}"/>
              </a:ext>
            </a:extLst>
          </p:cNvPr>
          <p:cNvSpPr txBox="1"/>
          <p:nvPr/>
        </p:nvSpPr>
        <p:spPr>
          <a:xfrm>
            <a:off x="0" y="933605"/>
            <a:ext cx="9144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CA" sz="1400" dirty="0"/>
              <a:t>Printemps</a:t>
            </a:r>
          </a:p>
        </p:txBody>
      </p:sp>
      <p:pic>
        <p:nvPicPr>
          <p:cNvPr id="3076" name="Picture 4" descr="PDF) Plantes cultivées en Suisse - Le seigle">
            <a:extLst>
              <a:ext uri="{FF2B5EF4-FFF2-40B4-BE49-F238E27FC236}">
                <a16:creationId xmlns:a16="http://schemas.microsoft.com/office/drawing/2014/main" id="{07CCA805-B0F5-FAB2-C6A1-1546BB43D60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72257" y="1291470"/>
            <a:ext cx="679101" cy="679101"/>
          </a:xfrm>
          <a:prstGeom prst="ellipse">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3A93BF95-198F-FE9B-0173-1BBB1DBD55D2}"/>
              </a:ext>
            </a:extLst>
          </p:cNvPr>
          <p:cNvSpPr txBox="1"/>
          <p:nvPr/>
        </p:nvSpPr>
        <p:spPr>
          <a:xfrm>
            <a:off x="3146374" y="3969469"/>
            <a:ext cx="986828" cy="2462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CA" sz="1000" dirty="0"/>
              <a:t>7 mai 2024</a:t>
            </a:r>
          </a:p>
        </p:txBody>
      </p:sp>
    </p:spTree>
    <p:extLst>
      <p:ext uri="{BB962C8B-B14F-4D97-AF65-F5344CB8AC3E}">
        <p14:creationId xmlns:p14="http://schemas.microsoft.com/office/powerpoint/2010/main" val="128488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F2CBB-3D20-9612-693C-89A0E3A32384}"/>
              </a:ext>
            </a:extLst>
          </p:cNvPr>
          <p:cNvSpPr>
            <a:spLocks noGrp="1"/>
          </p:cNvSpPr>
          <p:nvPr>
            <p:ph type="title"/>
          </p:nvPr>
        </p:nvSpPr>
        <p:spPr/>
        <p:txBody>
          <a:bodyPr/>
          <a:lstStyle/>
          <a:p>
            <a:r>
              <a:rPr lang="fr-CA" dirty="0"/>
              <a:t>Destruction du seigle au rouleau </a:t>
            </a:r>
            <a:r>
              <a:rPr lang="fr-CA" dirty="0" err="1"/>
              <a:t>crêpeur</a:t>
            </a:r>
            <a:endParaRPr lang="fr-CA" dirty="0"/>
          </a:p>
        </p:txBody>
      </p:sp>
      <p:sp>
        <p:nvSpPr>
          <p:cNvPr id="3" name="Espace réservé du numéro de diapositive 2">
            <a:extLst>
              <a:ext uri="{FF2B5EF4-FFF2-40B4-BE49-F238E27FC236}">
                <a16:creationId xmlns:a16="http://schemas.microsoft.com/office/drawing/2014/main" id="{BF78798E-85C3-3B68-2B2B-3BEB6EF3EA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CA" smtClean="0"/>
              <a:t>9</a:t>
            </a:fld>
            <a:endParaRPr lang="fr-CA"/>
          </a:p>
        </p:txBody>
      </p:sp>
      <p:sp>
        <p:nvSpPr>
          <p:cNvPr id="4" name="Espace réservé du texte 3">
            <a:extLst>
              <a:ext uri="{FF2B5EF4-FFF2-40B4-BE49-F238E27FC236}">
                <a16:creationId xmlns:a16="http://schemas.microsoft.com/office/drawing/2014/main" id="{20AF70FB-88EE-9D21-D9A6-6FD915A28215}"/>
              </a:ext>
            </a:extLst>
          </p:cNvPr>
          <p:cNvSpPr>
            <a:spLocks noGrp="1"/>
          </p:cNvSpPr>
          <p:nvPr>
            <p:ph type="body" idx="1"/>
          </p:nvPr>
        </p:nvSpPr>
        <p:spPr/>
        <p:txBody>
          <a:bodyPr/>
          <a:lstStyle/>
          <a:p>
            <a:endParaRPr lang="fr-CA"/>
          </a:p>
        </p:txBody>
      </p:sp>
      <p:sp>
        <p:nvSpPr>
          <p:cNvPr id="5" name="Espace réservé du texte 4">
            <a:extLst>
              <a:ext uri="{FF2B5EF4-FFF2-40B4-BE49-F238E27FC236}">
                <a16:creationId xmlns:a16="http://schemas.microsoft.com/office/drawing/2014/main" id="{30F38DBF-DA85-F194-EA87-9519C91048EE}"/>
              </a:ext>
            </a:extLst>
          </p:cNvPr>
          <p:cNvSpPr>
            <a:spLocks noGrp="1"/>
          </p:cNvSpPr>
          <p:nvPr>
            <p:ph type="body" idx="13"/>
          </p:nvPr>
        </p:nvSpPr>
        <p:spPr/>
        <p:txBody>
          <a:bodyPr/>
          <a:lstStyle/>
          <a:p>
            <a:endParaRPr lang="fr-CA"/>
          </a:p>
        </p:txBody>
      </p:sp>
      <p:pic>
        <p:nvPicPr>
          <p:cNvPr id="12" name="Image 11" descr="Une image contenant plein air, ciel, nuage, agriculture&#10;&#10;Description générée automatiquement">
            <a:extLst>
              <a:ext uri="{FF2B5EF4-FFF2-40B4-BE49-F238E27FC236}">
                <a16:creationId xmlns:a16="http://schemas.microsoft.com/office/drawing/2014/main" id="{EB78D54F-F4B7-EB37-51C4-0003AFD720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57725" y="840850"/>
            <a:ext cx="8386275" cy="4302650"/>
          </a:xfrm>
          <a:prstGeom prst="rect">
            <a:avLst/>
          </a:prstGeom>
        </p:spPr>
      </p:pic>
      <p:pic>
        <p:nvPicPr>
          <p:cNvPr id="6" name="Picture 4" descr="PDF) Plantes cultivées en Suisse - Le seigle">
            <a:extLst>
              <a:ext uri="{FF2B5EF4-FFF2-40B4-BE49-F238E27FC236}">
                <a16:creationId xmlns:a16="http://schemas.microsoft.com/office/drawing/2014/main" id="{F044EA42-A6A5-853C-B0F2-C730273EC0D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77100" y="123088"/>
            <a:ext cx="1267562" cy="1267562"/>
          </a:xfrm>
          <a:prstGeom prst="ellipse">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29252E99-670E-1F6E-A1C5-01826447DCFA}"/>
              </a:ext>
            </a:extLst>
          </p:cNvPr>
          <p:cNvSpPr txBox="1">
            <a:spLocks/>
          </p:cNvSpPr>
          <p:nvPr>
            <p:custDataLst>
              <p:tags r:id="rId1"/>
            </p:custDataLst>
          </p:nvPr>
        </p:nvSpPr>
        <p:spPr>
          <a:xfrm rot="16200000">
            <a:off x="-2015222" y="2311905"/>
            <a:ext cx="4971100" cy="51873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fr-CA" sz="3600" dirty="0">
                <a:solidFill>
                  <a:schemeClr val="bg1"/>
                </a:solidFill>
              </a:rPr>
              <a:t>Contexte</a:t>
            </a:r>
          </a:p>
        </p:txBody>
      </p:sp>
    </p:spTree>
    <p:extLst>
      <p:ext uri="{BB962C8B-B14F-4D97-AF65-F5344CB8AC3E}">
        <p14:creationId xmlns:p14="http://schemas.microsoft.com/office/powerpoint/2010/main" val="27202127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IRDA 2023">
      <a:dk1>
        <a:srgbClr val="002752"/>
      </a:dk1>
      <a:lt1>
        <a:srgbClr val="FFFFFF"/>
      </a:lt1>
      <a:dk2>
        <a:srgbClr val="44546A"/>
      </a:dk2>
      <a:lt2>
        <a:srgbClr val="E7E6E6"/>
      </a:lt2>
      <a:accent1>
        <a:srgbClr val="002752"/>
      </a:accent1>
      <a:accent2>
        <a:srgbClr val="AED136"/>
      </a:accent2>
      <a:accent3>
        <a:srgbClr val="D5785A"/>
      </a:accent3>
      <a:accent4>
        <a:srgbClr val="D1AD06"/>
      </a:accent4>
      <a:accent5>
        <a:srgbClr val="75AA41"/>
      </a:accent5>
      <a:accent6>
        <a:srgbClr val="833C0B"/>
      </a:accent6>
      <a:hlink>
        <a:srgbClr val="D5785A"/>
      </a:hlink>
      <a:folHlink>
        <a:srgbClr val="D5785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2251</TotalTime>
  <Words>2946</Words>
  <Application>Microsoft Office PowerPoint</Application>
  <PresentationFormat>Affichage à l'écran (16:9)</PresentationFormat>
  <Paragraphs>468</Paragraphs>
  <Slides>39</Slides>
  <Notes>21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39</vt:i4>
      </vt:variant>
    </vt:vector>
  </HeadingPairs>
  <TitlesOfParts>
    <vt:vector size="50" baseType="lpstr">
      <vt:lpstr>Aptos</vt:lpstr>
      <vt:lpstr>Arial</vt:lpstr>
      <vt:lpstr>Calibri</vt:lpstr>
      <vt:lpstr>Cambria Math</vt:lpstr>
      <vt:lpstr>CIDFont+F1</vt:lpstr>
      <vt:lpstr>CIDFont+F3</vt:lpstr>
      <vt:lpstr>Lucida Console</vt:lpstr>
      <vt:lpstr>Noto Sans</vt:lpstr>
      <vt:lpstr>source sans pro</vt:lpstr>
      <vt:lpstr>Times New Roman</vt:lpstr>
      <vt:lpstr>Thème Office</vt:lpstr>
      <vt:lpstr>Le paillis de seigle réduit les populations de chrysomèle rayée du concombre </vt:lpstr>
      <vt:lpstr>Plan de la présentation</vt:lpstr>
      <vt:lpstr>Chrysomèle rayée du concombre (CRC) Acalymma vittatum (Fabricius) </vt:lpstr>
      <vt:lpstr>Cycle de vie </vt:lpstr>
      <vt:lpstr>Les dommages de la CRC</vt:lpstr>
      <vt:lpstr>Lutte en conventionnelle</vt:lpstr>
      <vt:lpstr>Culture sur paillis de seigle roulé-crêpé</vt:lpstr>
      <vt:lpstr>Culture sur paillis de seigle roulé-crêpé</vt:lpstr>
      <vt:lpstr>Destruction du seigle au rouleau crêpeur</vt:lpstr>
      <vt:lpstr>Présentation PowerPoint</vt:lpstr>
      <vt:lpstr>Effets bénéfiques du paillis de seigle dans la culture de la courge</vt:lpstr>
      <vt:lpstr>Objectif de l’étude</vt:lpstr>
      <vt:lpstr>Méthodologie générale  </vt:lpstr>
      <vt:lpstr>Présentation PowerPoint</vt:lpstr>
      <vt:lpstr>Mais en 2023…</vt:lpstr>
      <vt:lpstr>2024</vt:lpstr>
      <vt:lpstr>Variables mesurées</vt:lpstr>
      <vt:lpstr>Variables mesurées</vt:lpstr>
      <vt:lpstr>Présentation PowerPoint</vt:lpstr>
      <vt:lpstr>Dépistage de la CRC</vt:lpstr>
      <vt:lpstr>Capture CRC – Piège fosse</vt:lpstr>
      <vt:lpstr>Émergence CRC</vt:lpstr>
      <vt:lpstr>Flétrissement bactérien</vt:lpstr>
      <vt:lpstr>Récolte</vt:lpstr>
      <vt:lpstr>Récolte Pourcentages des défauts sur fruits non-vendables </vt:lpstr>
      <vt:lpstr>Prédateurs - Coccinelles</vt:lpstr>
      <vt:lpstr>Prédateurs – Pièges fosses</vt:lpstr>
      <vt:lpstr>Prédateurs – analyse des communautés (PCoA)</vt:lpstr>
      <vt:lpstr>Prédateurs – analyse des communautés (PCoA)</vt:lpstr>
      <vt:lpstr>Effet sur la nouvelle génération de CRC</vt:lpstr>
      <vt:lpstr>Effet du paillis de seigle - Faits saillants</vt:lpstr>
      <vt:lpstr>Mécanismes</vt:lpstr>
      <vt:lpstr>Défis et projets à venir</vt:lpstr>
      <vt:lpstr>Défis et projets à venir</vt:lpstr>
      <vt:lpstr>Défis et projets à venir</vt:lpstr>
      <vt:lpstr>Remerciements</vt:lpstr>
      <vt:lpstr>Remerciements</vt:lpstr>
      <vt:lpstr>Merci de votre attention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Joannie Robitaille</dc:creator>
  <cp:lastModifiedBy>Maxime Lefebvre</cp:lastModifiedBy>
  <cp:revision>43</cp:revision>
  <dcterms:created xsi:type="dcterms:W3CDTF">2023-06-12T20:02:38Z</dcterms:created>
  <dcterms:modified xsi:type="dcterms:W3CDTF">2024-11-25T20:51:00Z</dcterms:modified>
</cp:coreProperties>
</file>